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79" r:id="rId6"/>
    <p:sldId id="261" r:id="rId7"/>
    <p:sldId id="262" r:id="rId8"/>
    <p:sldId id="275" r:id="rId9"/>
    <p:sldId id="263" r:id="rId10"/>
    <p:sldId id="276" r:id="rId11"/>
    <p:sldId id="277" r:id="rId12"/>
    <p:sldId id="278" r:id="rId13"/>
    <p:sldId id="266" r:id="rId14"/>
    <p:sldId id="267" r:id="rId15"/>
    <p:sldId id="268" r:id="rId16"/>
    <p:sldId id="269" r:id="rId17"/>
    <p:sldId id="270" r:id="rId18"/>
    <p:sldId id="271" r:id="rId19"/>
    <p:sldId id="273" r:id="rId20"/>
    <p:sldId id="272" r:id="rId21"/>
  </p:sldIdLst>
  <p:sldSz cx="9144000" cy="5143500" type="screen16x9"/>
  <p:notesSz cx="6858000" cy="9144000"/>
  <p:embeddedFontLst>
    <p:embeddedFont>
      <p:font typeface="Cambria Math" panose="02040503050406030204" pitchFamily="18" charset="0"/>
      <p:regular r:id="rId23"/>
    </p:embeddedFont>
    <p:embeddedFont>
      <p:font typeface="Roboto" panose="02000000000000000000" pitchFamily="2" charset="0"/>
      <p:regular r:id="rId24"/>
      <p:bold r:id="rId25"/>
      <p:italic r:id="rId26"/>
      <p:boldItalic r:id="rId27"/>
    </p:embeddedFont>
    <p:embeddedFont>
      <p:font typeface="Roboto Slab" pitchFamily="2"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ga olg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3FF"/>
    <a:srgbClr val="F934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F6DD56-DA4A-4AEA-B25F-81B3BBD55640}">
  <a:tblStyle styleId="{1CF6DD56-DA4A-4AEA-B25F-81B3BBD556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80528"/>
  </p:normalViewPr>
  <p:slideViewPr>
    <p:cSldViewPr snapToGrid="0">
      <p:cViewPr varScale="1">
        <p:scale>
          <a:sx n="170" d="100"/>
          <a:sy n="170" d="100"/>
        </p:scale>
        <p:origin x="18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Hello everyone! First of all, let me say Thank you to the </a:t>
            </a:r>
            <a:r>
              <a:rPr lang="en-US" sz="1100" b="0" i="0" u="none" strike="noStrike" cap="none" dirty="0" err="1">
                <a:solidFill>
                  <a:srgbClr val="000000"/>
                </a:solidFill>
                <a:effectLst/>
                <a:latin typeface="Arial"/>
                <a:ea typeface="Arial"/>
                <a:cs typeface="Arial"/>
                <a:sym typeface="Arial"/>
              </a:rPr>
              <a:t>QWorld</a:t>
            </a:r>
            <a:r>
              <a:rPr lang="en-US" sz="1100" b="0" i="0" u="none" strike="noStrike" cap="none" dirty="0">
                <a:solidFill>
                  <a:srgbClr val="000000"/>
                </a:solidFill>
                <a:effectLst/>
                <a:latin typeface="Arial"/>
                <a:ea typeface="Arial"/>
                <a:cs typeface="Arial"/>
                <a:sym typeface="Arial"/>
              </a:rPr>
              <a:t> Quantum Science Days for an opportunity to present today. I am Olga </a:t>
            </a:r>
            <a:r>
              <a:rPr lang="en-US" sz="1100" b="0" i="0" u="none" strike="noStrike" cap="none" dirty="0" err="1">
                <a:solidFill>
                  <a:srgbClr val="000000"/>
                </a:solidFill>
                <a:effectLst/>
                <a:latin typeface="Arial"/>
                <a:ea typeface="Arial"/>
                <a:cs typeface="Arial"/>
                <a:sym typeface="Arial"/>
              </a:rPr>
              <a:t>Okrut</a:t>
            </a:r>
            <a:r>
              <a:rPr lang="en-US" sz="1100" b="0" i="0" u="none" strike="noStrike" cap="none" dirty="0">
                <a:solidFill>
                  <a:srgbClr val="000000"/>
                </a:solidFill>
                <a:effectLst/>
                <a:latin typeface="Arial"/>
                <a:ea typeface="Arial"/>
                <a:cs typeface="Arial"/>
                <a:sym typeface="Arial"/>
              </a:rPr>
              <a:t>, a Quantum Computation Researcher at Dark Star Quantum Lab.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e8ec0841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2e8ec0841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10]:Gathering everything together and adding constraints as the penalty terms, we obtain the general expression for</a:t>
            </a:r>
            <a:r>
              <a:rPr lang="ru-RU"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the QUBO. Where, the terms in the purple box correspond to a solution of an unconstrained counterpart, and the parts in the green and pink boxes are the constraints multiplied by corresponding penalty term multipliers. Since one can not solve a problem as finding a global maximum on Quantum Annealers, one can play a simple mathematical trick of minimizing the same objective function but with the opposite sign. That is why, the problem becomes a minimization problem and all the signs in the expression are reversed.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69599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e8ec0841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2e8ec0841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11]: As soon as one has formulated a problem of finding NE  in a QUBO format, the next step would be to submit a problem to a Quantum Annealer or to a QPU. For both approaches, the beginning is similar, you have to submit the coefficients of the QUBO matrix for a game. The second step is to define a model. In our research we used BQM from the beginning but depending on the preferences and needs, one can also use </a:t>
            </a:r>
            <a:r>
              <a:rPr lang="en-US" sz="1100" b="0" i="0" u="none" strike="noStrike" cap="none" dirty="0" err="1">
                <a:solidFill>
                  <a:srgbClr val="000000"/>
                </a:solidFill>
                <a:effectLst/>
                <a:latin typeface="Arial"/>
                <a:ea typeface="Arial"/>
                <a:cs typeface="Arial"/>
                <a:sym typeface="Arial"/>
              </a:rPr>
              <a:t>Constraiend</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Quandratic</a:t>
            </a:r>
            <a:r>
              <a:rPr lang="en-US" sz="1100" b="0" i="0" u="none" strike="noStrike" cap="none" dirty="0">
                <a:solidFill>
                  <a:srgbClr val="000000"/>
                </a:solidFill>
                <a:effectLst/>
                <a:latin typeface="Arial"/>
                <a:ea typeface="Arial"/>
                <a:cs typeface="Arial"/>
                <a:sym typeface="Arial"/>
              </a:rPr>
              <a:t> Model or CQM. Thirdly, one has to add all corresponding constrained and penalty multipliers to the binary model. Again, one could use different approaches here depending on the previous step please refer to the </a:t>
            </a:r>
            <a:r>
              <a:rPr lang="en-US" sz="1100" b="0" i="0" u="none" strike="noStrike" cap="none" dirty="0" err="1">
                <a:solidFill>
                  <a:srgbClr val="000000"/>
                </a:solidFill>
                <a:effectLst/>
                <a:latin typeface="Arial"/>
                <a:ea typeface="Arial"/>
                <a:cs typeface="Arial"/>
                <a:sym typeface="Arial"/>
              </a:rPr>
              <a:t>DWave’s</a:t>
            </a:r>
            <a:r>
              <a:rPr lang="en-US" sz="1100" b="0" i="0" u="none" strike="noStrike" cap="none" dirty="0">
                <a:solidFill>
                  <a:srgbClr val="000000"/>
                </a:solidFill>
                <a:effectLst/>
                <a:latin typeface="Arial"/>
                <a:ea typeface="Arial"/>
                <a:cs typeface="Arial"/>
                <a:sym typeface="Arial"/>
              </a:rPr>
              <a:t> tutorials and documentations.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1150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e8ec0841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2e8ec0841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12]: The part with the Simulated Annealing is relatively easy. We submitted to the </a:t>
            </a:r>
            <a:r>
              <a:rPr lang="en-US" sz="1100" b="0" i="0" u="none" strike="noStrike" cap="none" dirty="0" err="1">
                <a:solidFill>
                  <a:srgbClr val="000000"/>
                </a:solidFill>
                <a:effectLst/>
                <a:latin typeface="Arial"/>
                <a:ea typeface="Arial"/>
                <a:cs typeface="Arial"/>
                <a:sym typeface="Arial"/>
              </a:rPr>
              <a:t>Similated</a:t>
            </a:r>
            <a:r>
              <a:rPr lang="en-US" sz="1100" b="0" i="0" u="none" strike="noStrike" cap="none" dirty="0">
                <a:solidFill>
                  <a:srgbClr val="000000"/>
                </a:solidFill>
                <a:effectLst/>
                <a:latin typeface="Arial"/>
                <a:ea typeface="Arial"/>
                <a:cs typeface="Arial"/>
                <a:sym typeface="Arial"/>
              </a:rPr>
              <a:t> Annealing Sampler available through D-Wave’s Software Package and got our first results. Nevertheless, the things are different for the real D-Wave Quantum annealers. Prior to submitting to the QPU, we have to undergo an embedding into the D-Wave’s topological graph. In general, one can use available algorithms of embeddings in the D-Wave's SDK such as Embedding Composite (</a:t>
            </a:r>
            <a:r>
              <a:rPr lang="ru-RU" sz="1100" b="0" i="0" u="none" strike="noStrike" cap="none" dirty="0" err="1">
                <a:solidFill>
                  <a:srgbClr val="000000"/>
                </a:solidFill>
                <a:effectLst/>
                <a:latin typeface="Arial"/>
                <a:ea typeface="Arial"/>
                <a:cs typeface="Arial"/>
                <a:sym typeface="Arial"/>
              </a:rPr>
              <a:t>кампАзит</a:t>
            </a:r>
            <a:r>
              <a:rPr lang="ru-RU"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or Fixed Embedding Composite or implement a custom embedding. After running an experiment on the QPU, it is also nice to consider a classical data post processing that can narrow down solutions and improve the quality of results.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9297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e8ec08413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e8ec08413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13]: So, let’s consider one of the examples you can find in our paper, that is the Battle of the Sexes. For the score of this presentation I am considering the simplest example of two players two strategies game but you can find more sophisticated examples down the paper. Consider a couple that likes to do something together but one of them, Adam, prefers to watch a soccer game, and the other player, Beth, likes ballet. You can see a payoff matrix for both players, and their payoffs depend on their choice of strategy and the strategy of their partner. Payoff in this example represents satisfaction, e.g. how happy will be both of them. For example, if Adam goes to soccer and Beth goes to the Ballet, both of them are unsatisfied with their choice of actions because they do something separate. However, if, for example, both of them go to a soccer game, then Adam is satisfied, he gains +2 to his satisfaction, Beth is a little bit not that happy, but anyway she gains +1 to  her satisfaction. If you analyze the table, you can find that if both players go to the soccer game or to the ballet, then they receive the maximum total payoff. That is, there are 2 NE points in pure strategies in this problem.  </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e8ec08413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2e8ec08413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14]: for the given problem we need binary variables that represent strategies for both players, and the payoff matrices for both players. Taking into account the objective function together with the penalties that I have defined during the theoretic overview part, we can construct the objective function for the Battle of the Sexes example. Again, we want to maximize the total payoff but since a Quantum Annealer can minimize only, we consider the objective function for this game with an opposite sign. </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e8ec0841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e8ec0841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[Slide 15]: so, what are the results after execution as a simulated annealing algorithm and the execution on the D-Wave’s Advantage and   D-Wave’s 2000 Q6 QPUs? Where the access to the D-Wave's QPU were done though the cloud services provided by AWS </a:t>
            </a:r>
            <a:r>
              <a:rPr lang="en-US" sz="1100" b="0" i="0" u="none" strike="noStrike" cap="none" dirty="0" err="1">
                <a:solidFill>
                  <a:srgbClr val="000000"/>
                </a:solidFill>
                <a:effectLst/>
                <a:latin typeface="Arial"/>
                <a:ea typeface="Arial"/>
                <a:cs typeface="Arial"/>
                <a:sym typeface="Arial"/>
              </a:rPr>
              <a:t>Braket</a:t>
            </a:r>
            <a:r>
              <a:rPr lang="en-US" sz="1100" b="0" i="0" u="none" strike="noStrike" cap="none" dirty="0">
                <a:solidFill>
                  <a:srgbClr val="000000"/>
                </a:solidFill>
                <a:effectLst/>
                <a:latin typeface="Arial"/>
                <a:ea typeface="Arial"/>
                <a:cs typeface="Arial"/>
                <a:sym typeface="Arial"/>
              </a:rPr>
              <a:t>. You can observe that the results from all three executions are aligned with our analytical approach that we discussed on the previous slides. You can observe two picks in here that correspond to the strategy choices when both players go either to a soccer game or to the ballet. In terms of variables, the binary vectors of strategy (0,1) and (1, 0) correspond to these decisions. In the case of Simulated annealing you can also observe some minor picks at other than NE points which may represent a fact that the algorithm is stuck at local minima sometimes during the execution.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e8ec08413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e8ec0841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16]: the other question that we were interested to confirm or not to confirm is some kind of speed up in finding NE points for larger problems. In the table you can observe a short summary on the algorithm execution as Simulated annealing on a conventional computer with the Intel Core i-5 CPU and the latest graph topology QPU from D-Wave, Advantage 4.1. The graph depicts the total </a:t>
            </a:r>
            <a:r>
              <a:rPr lang="en-US" sz="1100" b="0" i="0" u="none" strike="noStrike" cap="none" dirty="0" err="1">
                <a:solidFill>
                  <a:srgbClr val="000000"/>
                </a:solidFill>
                <a:effectLst/>
                <a:latin typeface="Arial"/>
                <a:ea typeface="Arial"/>
                <a:cs typeface="Arial"/>
                <a:sym typeface="Arial"/>
              </a:rPr>
              <a:t>qpu</a:t>
            </a:r>
            <a:r>
              <a:rPr lang="en-US" sz="1100" b="0" i="0" u="none" strike="noStrike" cap="none" dirty="0">
                <a:solidFill>
                  <a:srgbClr val="000000"/>
                </a:solidFill>
                <a:effectLst/>
                <a:latin typeface="Arial"/>
                <a:ea typeface="Arial"/>
                <a:cs typeface="Arial"/>
                <a:sym typeface="Arial"/>
              </a:rPr>
              <a:t> access time that can be obtained as the return parameters from running an algorithm (QPU Access time= preprogramming, annealer time, extra low-level operations associated with the execution of QPU). As you can see the trends, the time of the execution on classical machines increases with the increasing number of strategies. That is, the execution time was around 0.6 seconds for 2 strategies games, however, increased to 15.4 seconds for 8 strategies games. However, the QPU time for all numbers of strategies remains under a second. We anticipate to see the same QPU time for the games that require up to 100 logical variables. To our disappointment, we have to admit that we observed a delay time from the AWS </a:t>
            </a:r>
            <a:r>
              <a:rPr lang="en-US" sz="1100" b="0" i="0" u="none" strike="noStrike" cap="none" dirty="0" err="1">
                <a:solidFill>
                  <a:srgbClr val="000000"/>
                </a:solidFill>
                <a:effectLst/>
                <a:latin typeface="Arial"/>
                <a:ea typeface="Arial"/>
                <a:cs typeface="Arial"/>
                <a:sym typeface="Arial"/>
              </a:rPr>
              <a:t>Braket</a:t>
            </a:r>
            <a:r>
              <a:rPr lang="en-US" sz="1100" b="0" i="0" u="none" strike="noStrike" cap="none" dirty="0">
                <a:solidFill>
                  <a:srgbClr val="000000"/>
                </a:solidFill>
                <a:effectLst/>
                <a:latin typeface="Arial"/>
                <a:ea typeface="Arial"/>
                <a:cs typeface="Arial"/>
                <a:sym typeface="Arial"/>
              </a:rPr>
              <a:t> of around 12-13 seconds in sending and receiving data from the D-Wave Annealers. </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2e8ec0841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2e8ec0841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[Slide 17]: To conclude, 1) in this research we were able to format the problem of finding NE points in the QUBO format to execute as a simulated annealing and on the real Quantum hardware represented by D-Wave’s Quantum Annealer. 2)We observed a speed-up of the QPU time over the CPU time of 6-22 times depending on the number of strategies. 3)For the problems that are required to be submitted to a physical QPU, one has to undergo the process of additional data preparation such as embedding and the choice of penalty multipliers. These preparations could significantly influence outcomes such as the number of NE Points or quality of solutions. 4)For the games with a larger number of strategies, classical post processing may be required to narrow down the best solution of a problem.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2eae2589bf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2eae2589bf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18]: Of course, we should admit that it was the first research done in finding NE points in pure strategies and certainly has some areas of further improvement. For instance,  1) it would be nice to </a:t>
            </a:r>
            <a:r>
              <a:rPr lang="en-US" sz="1100" b="0" i="0" u="none" strike="noStrike" cap="none" dirty="0" err="1">
                <a:solidFill>
                  <a:srgbClr val="000000"/>
                </a:solidFill>
                <a:effectLst/>
                <a:latin typeface="Arial"/>
                <a:ea typeface="Arial"/>
                <a:cs typeface="Arial"/>
                <a:sym typeface="Arial"/>
              </a:rPr>
              <a:t>silvo</a:t>
            </a:r>
            <a:r>
              <a:rPr lang="en-US" sz="1100" b="0" i="0" u="none" strike="noStrike" cap="none" dirty="0">
                <a:solidFill>
                  <a:srgbClr val="000000"/>
                </a:solidFill>
                <a:effectLst/>
                <a:latin typeface="Arial"/>
                <a:ea typeface="Arial"/>
                <a:cs typeface="Arial"/>
                <a:sym typeface="Arial"/>
              </a:rPr>
              <a:t> NE for the mixed strategies game which is impossible right now due to the current limitations in the quantum hardware. 2)  The Classical-quantum, or Hybrid, approach could enhance the outcomes in terms of performance and quality of solutions for problems with 50 or more strategies (Benchmarking D-Wave’s Quantum Annealers with exact cover problems). 3) Comparison tests between SA and QPU and classical algorithms. 4)Solving for the games with 150 strategies, and 5) finding a custom embedding that allow to increase a success rate in finding NE points.</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e8ec0841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e8ec0841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2e89409f0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2e89409f0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Today I would like to present on behalf of the Team Of Dark Star Quantum lab. </a:t>
            </a:r>
            <a:r>
              <a:rPr lang="en-US" sz="1100" b="0" i="0" u="none" strike="noStrike" cap="none" dirty="0">
                <a:solidFill>
                  <a:srgbClr val="000000"/>
                </a:solidFill>
                <a:effectLst/>
                <a:latin typeface="Arial"/>
                <a:ea typeface="Arial"/>
                <a:cs typeface="Arial"/>
                <a:sym typeface="Arial"/>
              </a:rPr>
              <a:t>We are the team of creative professionals tackling problems that are challenging to solve on conventional computers. Many professionals in the area of Quantum computing are </a:t>
            </a:r>
            <a:r>
              <a:rPr lang="en-US" sz="1100" b="0" i="0" u="none" strike="noStrike" cap="none" dirty="0" err="1">
                <a:solidFill>
                  <a:srgbClr val="000000"/>
                </a:solidFill>
                <a:effectLst/>
                <a:latin typeface="Arial"/>
                <a:ea typeface="Arial"/>
                <a:cs typeface="Arial"/>
                <a:sym typeface="Arial"/>
              </a:rPr>
              <a:t>sceptical</a:t>
            </a:r>
            <a:r>
              <a:rPr lang="en-US" sz="1100" b="0" i="0" u="none" strike="noStrike" cap="none" dirty="0">
                <a:solidFill>
                  <a:srgbClr val="000000"/>
                </a:solidFill>
                <a:effectLst/>
                <a:latin typeface="Arial"/>
                <a:ea typeface="Arial"/>
                <a:cs typeface="Arial"/>
                <a:sym typeface="Arial"/>
              </a:rPr>
              <a:t> about current stage of quantum hardware and its usefulness, yet we want to show Quantum of Advantage, meaning Delivering marginal but meaningful improvements in the near term.</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2e8ec0841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2e8ec0841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19]: Last but not least, Thank you for your attention and questions and comments are welcome!</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e8ec0841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e8ec0841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Today, I would like to talk about the concepts of NE and solutions on Simulated Quantum Annealing as well as the physical D-Wave's Quantum Annealers. Let me start with brief introduction to the NE. The concept of NE is named after its inventor, the Nobel Memorial Prize winner in Economic Sciences, John Nash. Although the concept is part of game theory, it finds its wide application in a variety of studies such as economics, stock market, politics, or even in the evolutionary biology.</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e8ec0841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e8ec0841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concept of NE is a concept within game theory saying that the optimal outcome of a game is the outcome where no player has an incentive (</a:t>
            </a:r>
            <a:r>
              <a:rPr lang="ru-RU" sz="1100" b="0" i="0" u="none" strike="noStrike" cap="none" dirty="0" err="1">
                <a:solidFill>
                  <a:srgbClr val="000000"/>
                </a:solidFill>
                <a:effectLst/>
                <a:latin typeface="Arial"/>
                <a:ea typeface="Arial"/>
                <a:cs typeface="Arial"/>
                <a:sym typeface="Arial"/>
              </a:rPr>
              <a:t>инсентив</a:t>
            </a:r>
            <a:r>
              <a:rPr lang="ru-RU"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to deviate from their chosen strategy. So, NE can be thought of as a decision-making theorem which attempts to determine (</a:t>
            </a:r>
            <a:r>
              <a:rPr lang="ru-RU" sz="1100" b="0" i="0" u="none" strike="noStrike" cap="none" dirty="0" err="1">
                <a:solidFill>
                  <a:srgbClr val="000000"/>
                </a:solidFill>
                <a:effectLst/>
                <a:latin typeface="Arial"/>
                <a:ea typeface="Arial"/>
                <a:cs typeface="Arial"/>
                <a:sym typeface="Arial"/>
              </a:rPr>
              <a:t>детермен</a:t>
            </a:r>
            <a:r>
              <a:rPr lang="ru-RU"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mathematically and logically the actions that participants of a game should take to secure the best outcomes for themselves.  In this case, If a strategy of a player is in a Nash Equilibrium and this player  decides to deviate from their chosen strategy, they receive a poorer outcome. The outcome here can be satisfaction or money. Depending on a game, there can exist many Nash Equilibria or no NE exist.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e8ec0841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e8ec0841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For example, NE describes political decisions during the Cold War, or recent India-Pakistan MAD in nuclear weapons,  decisions in the market, or even ONE can describe processes in evolutionary biology, an example of which you could find in our paper.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48971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e8ec0841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2e8ec0841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Although the problem of finding NE for two players seems to be easy enough to solve on conventional computers,</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nevertheless, as the number of players and strategies increase, the problem becomes NP-complete in pure strategies. So, it is impossible to find NE using simple algorithms such as the iterations (</a:t>
            </a:r>
            <a:r>
              <a:rPr lang="ru-RU" sz="1100" b="0" i="0" u="none" strike="noStrike" cap="none" dirty="0" err="1">
                <a:solidFill>
                  <a:srgbClr val="000000"/>
                </a:solidFill>
                <a:effectLst/>
                <a:latin typeface="Arial"/>
                <a:ea typeface="Arial"/>
                <a:cs typeface="Arial"/>
                <a:sym typeface="Arial"/>
              </a:rPr>
              <a:t>итерашнс</a:t>
            </a:r>
            <a:r>
              <a:rPr lang="ru-RU"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stochastic algorithms, or brute-force algorithms that are mainly used to approach the problem. These algorithms are good for small games but for larger games they fail to find all NE points or they provide an approximation of NE points. Saying this, finding NE points requires a revision of existing approaches and a development of new algorithms. In our work, we aim to find NE points using Quantum inspired algorithms, that is simulated Annealing and a physical Quantum hardware. In particularly, The real Quantum hardware utilizes the phenomena of the quantum tunneling (</a:t>
            </a:r>
            <a:r>
              <a:rPr lang="ru-RU" sz="1100" b="0" i="0" u="none" strike="noStrike" cap="none" dirty="0" err="1">
                <a:solidFill>
                  <a:srgbClr val="000000"/>
                </a:solidFill>
                <a:effectLst/>
                <a:latin typeface="Arial"/>
                <a:ea typeface="Arial"/>
                <a:cs typeface="Arial"/>
                <a:sym typeface="Arial"/>
              </a:rPr>
              <a:t>танелин</a:t>
            </a:r>
            <a:r>
              <a:rPr lang="en-US" sz="1100" b="0" i="0" u="none" strike="noStrike" cap="none" dirty="0">
                <a:solidFill>
                  <a:srgbClr val="000000"/>
                </a:solidFill>
                <a:effectLst/>
                <a:latin typeface="Arial"/>
                <a:ea typeface="Arial"/>
                <a:cs typeface="Arial"/>
                <a:sym typeface="Arial"/>
              </a:rPr>
              <a:t>) to reach a global minimum faster in comparison to the SA. So, our goals for this research were to formulate a problem of finding NE points as a QUBO (Quadratic </a:t>
            </a:r>
            <a:r>
              <a:rPr lang="en-US" sz="1100" b="0" i="0" u="none" strike="noStrike" cap="none" dirty="0" err="1">
                <a:solidFill>
                  <a:srgbClr val="000000"/>
                </a:solidFill>
                <a:effectLst/>
                <a:latin typeface="Arial"/>
                <a:ea typeface="Arial"/>
                <a:cs typeface="Arial"/>
                <a:sym typeface="Arial"/>
              </a:rPr>
              <a:t>Unconstraned</a:t>
            </a:r>
            <a:r>
              <a:rPr lang="en-US" sz="1100" b="0" i="0" u="none" strike="noStrike" cap="none" dirty="0">
                <a:solidFill>
                  <a:srgbClr val="000000"/>
                </a:solidFill>
                <a:effectLst/>
                <a:latin typeface="Arial"/>
                <a:ea typeface="Arial"/>
                <a:cs typeface="Arial"/>
                <a:sym typeface="Arial"/>
              </a:rPr>
              <a:t> Binary Optimization), secondly, we would like to test our formulation as a simulated annealing, and finally solve NE problem on D-Wave’s Quantum Annealer.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e8ec0841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e8ec0841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7]: First, we have mathematically formatted the problem such that it matches </a:t>
            </a:r>
            <a:r>
              <a:rPr lang="en-US" sz="1100" b="0" i="0" u="none" strike="noStrike" cap="none" dirty="0" err="1">
                <a:solidFill>
                  <a:srgbClr val="000000"/>
                </a:solidFill>
                <a:effectLst/>
                <a:latin typeface="Arial"/>
                <a:ea typeface="Arial"/>
                <a:cs typeface="Arial"/>
                <a:sym typeface="Arial"/>
              </a:rPr>
              <a:t>Ising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Hamiltonial</a:t>
            </a:r>
            <a:r>
              <a:rPr lang="en-US" sz="1100" b="0" i="0" u="none" strike="noStrike" cap="none" dirty="0">
                <a:solidFill>
                  <a:srgbClr val="000000"/>
                </a:solidFill>
                <a:effectLst/>
                <a:latin typeface="Arial"/>
                <a:ea typeface="Arial"/>
                <a:cs typeface="Arial"/>
                <a:sym typeface="Arial"/>
              </a:rPr>
              <a:t> Formulation that is the underlying concept of D-Wave’s Quantum Annealers. In other words, we stated the problem as Quadratic Unconstrained Binary Optimization Problem. That can be easily done by switching from the spin-variables </a:t>
            </a:r>
            <a:r>
              <a:rPr lang="en-US" sz="1100" b="0" i="1" u="none" strike="noStrike" cap="none" dirty="0">
                <a:solidFill>
                  <a:srgbClr val="000000"/>
                </a:solidFill>
                <a:effectLst/>
                <a:latin typeface="Arial"/>
                <a:ea typeface="Arial"/>
                <a:cs typeface="Arial"/>
                <a:sym typeface="Arial"/>
              </a:rPr>
              <a:t>s sub i’s </a:t>
            </a:r>
            <a:r>
              <a:rPr lang="en-US" sz="1100" b="0" i="0" u="none" strike="noStrike" cap="none" dirty="0">
                <a:solidFill>
                  <a:srgbClr val="000000"/>
                </a:solidFill>
                <a:effectLst/>
                <a:latin typeface="Arial"/>
                <a:ea typeface="Arial"/>
                <a:cs typeface="Arial"/>
                <a:sym typeface="Arial"/>
              </a:rPr>
              <a:t>to the binary variables </a:t>
            </a:r>
            <a:r>
              <a:rPr lang="en-US" sz="1100" b="0" i="1" u="none" strike="noStrike" cap="none" dirty="0">
                <a:solidFill>
                  <a:srgbClr val="000000"/>
                </a:solidFill>
                <a:effectLst/>
                <a:latin typeface="Arial"/>
                <a:ea typeface="Arial"/>
                <a:cs typeface="Arial"/>
                <a:sym typeface="Arial"/>
              </a:rPr>
              <a:t>x sub i’s.</a:t>
            </a:r>
            <a:r>
              <a:rPr lang="en-US" sz="1100" b="0" i="0" u="none" strike="noStrike" cap="none" dirty="0">
                <a:solidFill>
                  <a:srgbClr val="000000"/>
                </a:solidFill>
                <a:effectLst/>
                <a:latin typeface="Arial"/>
                <a:ea typeface="Arial"/>
                <a:cs typeface="Arial"/>
                <a:sym typeface="Arial"/>
              </a:rPr>
              <a:t> This reformulation allows us to search for NE points in pure strategies immediately, with no extra post-processing later.</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e8ec0841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e8ec0841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8]: In general, one is required to know the payoff matrices for each of players in the game. Let’s call them the M and N matrices, the payoff of the first player is given by the matrix form p transposed times M times q, and the payoff of the second player is p transposed times N times q. Where p and q are strategies for each player. In general, we format as QUBO for mixed strategy games meaning that the strategies can be rational variables. But We will solve for pure strategy, because of the current quantum hardware limitations. In other words, we can solve only with zeroes and ones.  One is interested in gaining a maximum payoff  from the game played, hence we want to maximize the total payoff for both players.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5024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e8ec0841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2e8ec0841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9]:Of course, the formulation of a NE problem is not full with missing constraints that we can add as the penalty terms to the QUBO. The first constraints are relatively simple, they say that each player must play one strategy only. That is, a player can not consider two different actions simultaneously. The second constraint arises under Kuhn-Tucker (</a:t>
            </a:r>
            <a:r>
              <a:rPr lang="ru-RU" sz="1100" b="0" i="0" u="none" strike="noStrike" cap="none" dirty="0">
                <a:solidFill>
                  <a:srgbClr val="000000"/>
                </a:solidFill>
                <a:effectLst/>
                <a:latin typeface="Arial"/>
                <a:ea typeface="Arial"/>
                <a:cs typeface="Arial"/>
                <a:sym typeface="Arial"/>
              </a:rPr>
              <a:t>кун- </a:t>
            </a:r>
            <a:r>
              <a:rPr lang="ru-RU" sz="1100" b="0" i="0" u="none" strike="noStrike" cap="none" dirty="0" err="1">
                <a:solidFill>
                  <a:srgbClr val="000000"/>
                </a:solidFill>
                <a:effectLst/>
                <a:latin typeface="Arial"/>
                <a:ea typeface="Arial"/>
                <a:cs typeface="Arial"/>
                <a:sym typeface="Arial"/>
              </a:rPr>
              <a:t>такер</a:t>
            </a:r>
            <a:r>
              <a:rPr lang="ru-RU"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constrained optimization Theorem that ensures the existence of NE points in a game. </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hyperlink" Target="https://www.darkstarquantumlab.com/" TargetMode="External"/><Relationship Id="rId4" Type="http://schemas.openxmlformats.org/officeDocument/2006/relationships/image" Target="../media/image1.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mailto:faisal@darkstarquantumlab.com"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hyperlink" Target="https://github.com/DarkStarQuantumLab" TargetMode="External"/><Relationship Id="rId4" Type="http://schemas.openxmlformats.org/officeDocument/2006/relationships/hyperlink" Target="https://www.darkstarquantumlab.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0" y="754450"/>
            <a:ext cx="5491200" cy="2073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Calculating Nash Equilibrium on Quantum Annealers</a:t>
            </a:r>
            <a:endParaRPr dirty="0"/>
          </a:p>
        </p:txBody>
      </p:sp>
      <p:sp>
        <p:nvSpPr>
          <p:cNvPr id="64" name="Google Shape;64;p13"/>
          <p:cNvSpPr txBox="1">
            <a:spLocks noGrp="1"/>
          </p:cNvSpPr>
          <p:nvPr>
            <p:ph type="subTitle" idx="1"/>
          </p:nvPr>
        </p:nvSpPr>
        <p:spPr>
          <a:xfrm>
            <a:off x="1645377" y="3430350"/>
            <a:ext cx="5783400" cy="90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35"/>
              <a:buNone/>
            </a:pPr>
            <a:r>
              <a:rPr lang="en" sz="1740">
                <a:solidFill>
                  <a:schemeClr val="dk1"/>
                </a:solidFill>
              </a:rPr>
              <a:t>Olga Okrut on behalf of </a:t>
            </a:r>
            <a:endParaRPr sz="1740">
              <a:solidFill>
                <a:schemeClr val="dk1"/>
              </a:solidFill>
            </a:endParaRPr>
          </a:p>
          <a:p>
            <a:pPr marL="0" lvl="0" indent="0" algn="ctr" rtl="0">
              <a:spcBef>
                <a:spcPts val="0"/>
              </a:spcBef>
              <a:spcAft>
                <a:spcPts val="0"/>
              </a:spcAft>
              <a:buSzPts val="935"/>
              <a:buNone/>
            </a:pPr>
            <a:r>
              <a:rPr lang="en" sz="1740">
                <a:solidFill>
                  <a:schemeClr val="dk1"/>
                </a:solidFill>
              </a:rPr>
              <a:t>Dark Star Quantum Lab, Inc. Apex, NC, USA</a:t>
            </a:r>
            <a:endParaRPr sz="1740">
              <a:solidFill>
                <a:schemeClr val="dk1"/>
              </a:solidFill>
            </a:endParaRPr>
          </a:p>
        </p:txBody>
      </p:sp>
      <p:pic>
        <p:nvPicPr>
          <p:cNvPr id="65" name="Google Shape;65;p13"/>
          <p:cNvPicPr preferRelativeResize="0"/>
          <p:nvPr/>
        </p:nvPicPr>
        <p:blipFill rotWithShape="1">
          <a:blip r:embed="rId3">
            <a:alphaModFix/>
          </a:blip>
          <a:srcRect r="-28518" b="-28518"/>
          <a:stretch/>
        </p:blipFill>
        <p:spPr>
          <a:xfrm>
            <a:off x="405325" y="4402949"/>
            <a:ext cx="2711524" cy="593800"/>
          </a:xfrm>
          <a:prstGeom prst="rect">
            <a:avLst/>
          </a:prstGeom>
          <a:noFill/>
          <a:ln>
            <a:noFill/>
          </a:ln>
        </p:spPr>
      </p:pic>
      <p:pic>
        <p:nvPicPr>
          <p:cNvPr id="66" name="Google Shape;66;p13"/>
          <p:cNvPicPr preferRelativeResize="0"/>
          <p:nvPr/>
        </p:nvPicPr>
        <p:blipFill>
          <a:blip r:embed="rId4">
            <a:alphaModFix/>
          </a:blip>
          <a:stretch>
            <a:fillRect/>
          </a:stretch>
        </p:blipFill>
        <p:spPr>
          <a:xfrm>
            <a:off x="2915150" y="4402950"/>
            <a:ext cx="2486925" cy="513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387900" y="458025"/>
            <a:ext cx="8648924" cy="686100"/>
          </a:xfrm>
          <a:prstGeom prst="rect">
            <a:avLst/>
          </a:prstGeom>
        </p:spPr>
        <p:txBody>
          <a:bodyPr spcFirstLastPara="1" wrap="square" lIns="91425" tIns="91425" rIns="91425" bIns="91425" anchor="b" anchorCtr="0">
            <a:noAutofit/>
          </a:bodyPr>
          <a:lstStyle/>
          <a:p>
            <a:pPr lvl="0"/>
            <a:r>
              <a:rPr lang="en" sz="2700" dirty="0"/>
              <a:t>Formatting NE for Quantum Annealer: QUBO</a:t>
            </a:r>
            <a:endParaRPr sz="2700" dirty="0"/>
          </a:p>
        </p:txBody>
      </p:sp>
      <p:pic>
        <p:nvPicPr>
          <p:cNvPr id="130" name="Google Shape;130;p20"/>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EFF1FC0-156E-0A84-52F6-2D7FD9F539CB}"/>
                  </a:ext>
                </a:extLst>
              </p:cNvPr>
              <p:cNvSpPr txBox="1"/>
              <p:nvPr/>
            </p:nvSpPr>
            <p:spPr>
              <a:xfrm>
                <a:off x="387900" y="1782590"/>
                <a:ext cx="8177917" cy="932050"/>
              </a:xfrm>
              <a:prstGeom prst="rect">
                <a:avLst/>
              </a:prstGeom>
              <a:noFill/>
              <a:ln>
                <a:solidFill>
                  <a:srgbClr val="FFC000"/>
                </a:solidFill>
              </a:ln>
            </p:spPr>
            <p:txBody>
              <a:bodyPr wrap="square" rtlCol="0">
                <a:spAutoFit/>
              </a:bodyPr>
              <a:lstStyle/>
              <a:p>
                <a:pPr algn="ctr">
                  <a:lnSpc>
                    <a:spcPct val="150000"/>
                  </a:lnSpc>
                </a:pPr>
                <a:r>
                  <a:rPr lang="en-US" sz="1600" dirty="0">
                    <a:solidFill>
                      <a:schemeClr val="tx1"/>
                    </a:solidFill>
                    <a:ea typeface="Cambria Math" panose="02040503050406030204" pitchFamily="18" charset="0"/>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rPr>
                      <m:t>F</m:t>
                    </m:r>
                    <m:r>
                      <a:rPr lang="en-US" sz="1600" b="0" i="0"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m:t>
                    </m:r>
                    <m:sSup>
                      <m:sSupPr>
                        <m:ctrlPr>
                          <a:rPr lang="en-US" sz="160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𝑝</m:t>
                        </m:r>
                      </m:e>
                      <m:sup>
                        <m:r>
                          <a:rPr lang="en-US" sz="1600" i="1">
                            <a:solidFill>
                              <a:schemeClr val="tx1"/>
                            </a:solidFill>
                            <a:latin typeface="Cambria Math" panose="02040503050406030204" pitchFamily="18" charset="0"/>
                            <a:ea typeface="Cambria Math" panose="02040503050406030204" pitchFamily="18" charset="0"/>
                          </a:rPr>
                          <m:t>𝑇</m:t>
                        </m:r>
                      </m:sup>
                    </m:sSup>
                    <m:d>
                      <m:dPr>
                        <m:ctrlPr>
                          <a:rPr lang="en-US" sz="1600" b="0" i="1" smtClean="0">
                            <a:solidFill>
                              <a:schemeClr val="tx1"/>
                            </a:solidFill>
                            <a:latin typeface="Cambria Math" panose="02040503050406030204" pitchFamily="18" charset="0"/>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𝑀</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𝑁</m:t>
                        </m:r>
                      </m:e>
                    </m:d>
                    <m:r>
                      <a:rPr lang="en-US" sz="1600" i="1">
                        <a:solidFill>
                          <a:schemeClr val="tx1"/>
                        </a:solidFill>
                        <a:latin typeface="Cambria Math" panose="02040503050406030204" pitchFamily="18" charset="0"/>
                        <a:ea typeface="Cambria Math" panose="02040503050406030204" pitchFamily="18" charset="0"/>
                      </a:rPr>
                      <m:t>𝑞</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𝛼</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𝛽</m:t>
                    </m:r>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𝜃</m:t>
                        </m:r>
                      </m:e>
                      <m:sub>
                        <m:r>
                          <a:rPr lang="en-US" sz="1600" b="0" i="1" smtClean="0">
                            <a:solidFill>
                              <a:schemeClr val="tx1"/>
                            </a:solidFill>
                            <a:latin typeface="Cambria Math" panose="02040503050406030204" pitchFamily="18" charset="0"/>
                            <a:ea typeface="Cambria Math" panose="02040503050406030204" pitchFamily="18" charset="0"/>
                          </a:rPr>
                          <m:t>1</m:t>
                        </m:r>
                      </m:sub>
                    </m:sSub>
                    <m:sSup>
                      <m:sSupPr>
                        <m:ctrlPr>
                          <a:rPr lang="en-US" sz="1600" b="0" i="1" smtClean="0">
                            <a:solidFill>
                              <a:schemeClr val="tx1"/>
                            </a:solidFill>
                            <a:latin typeface="Cambria Math" panose="02040503050406030204" pitchFamily="18" charset="0"/>
                            <a:ea typeface="Cambria Math" panose="02040503050406030204" pitchFamily="18" charset="0"/>
                          </a:rPr>
                        </m:ctrlPr>
                      </m:sSupPr>
                      <m:e>
                        <m:d>
                          <m:dPr>
                            <m:ctrlPr>
                              <a:rPr lang="en-US" sz="1600" b="0" i="1" smtClean="0">
                                <a:solidFill>
                                  <a:schemeClr val="tx1"/>
                                </a:solidFill>
                                <a:latin typeface="Cambria Math" panose="02040503050406030204" pitchFamily="18" charset="0"/>
                                <a:ea typeface="Cambria Math" panose="02040503050406030204" pitchFamily="18" charset="0"/>
                              </a:rPr>
                            </m:ctrlPr>
                          </m:dPr>
                          <m:e>
                            <m:nary>
                              <m:naryPr>
                                <m:chr m:val="∑"/>
                                <m:supHide m:val="on"/>
                                <m:ctrlPr>
                                  <a:rPr lang="en-US" sz="1600" i="1">
                                    <a:solidFill>
                                      <a:schemeClr val="tx1"/>
                                    </a:solidFill>
                                    <a:latin typeface="Cambria Math" panose="02040503050406030204" pitchFamily="18" charset="0"/>
                                  </a:rPr>
                                </m:ctrlPr>
                              </m:naryPr>
                              <m:sub>
                                <m:r>
                                  <m:rPr>
                                    <m:brk m:alnAt="7"/>
                                  </m:rPr>
                                  <a:rPr lang="en-US" sz="1600" i="1">
                                    <a:solidFill>
                                      <a:schemeClr val="tx1"/>
                                    </a:solidFill>
                                    <a:latin typeface="Cambria Math" panose="02040503050406030204" pitchFamily="18" charset="0"/>
                                  </a:rPr>
                                  <m:t>𝑖</m:t>
                                </m:r>
                              </m:sub>
                              <m:sup/>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𝑝</m:t>
                                    </m:r>
                                  </m:e>
                                  <m:sub>
                                    <m:r>
                                      <a:rPr lang="en-US" sz="1600" i="1">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1</m:t>
                                </m:r>
                              </m:e>
                            </m:nary>
                            <m:r>
                              <m:rPr>
                                <m:nor/>
                              </m:rPr>
                              <a:rPr lang="en-US" sz="1600" dirty="0">
                                <a:solidFill>
                                  <a:schemeClr val="tx1"/>
                                </a:solidFill>
                              </a:rPr>
                              <m:t> </m:t>
                            </m:r>
                          </m:e>
                        </m:d>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𝜃</m:t>
                        </m:r>
                      </m:e>
                      <m:sub>
                        <m:r>
                          <a:rPr lang="en-US" sz="1600" b="0" i="1" smtClean="0">
                            <a:solidFill>
                              <a:schemeClr val="tx1"/>
                            </a:solidFill>
                            <a:latin typeface="Cambria Math" panose="02040503050406030204" pitchFamily="18" charset="0"/>
                            <a:ea typeface="Cambria Math" panose="02040503050406030204" pitchFamily="18" charset="0"/>
                          </a:rPr>
                          <m:t>2</m:t>
                        </m:r>
                      </m:sub>
                    </m:sSub>
                    <m:sSup>
                      <m:sSupPr>
                        <m:ctrlPr>
                          <a:rPr lang="en-US" sz="1600" i="1">
                            <a:solidFill>
                              <a:schemeClr val="tx1"/>
                            </a:solidFill>
                            <a:latin typeface="Cambria Math" panose="02040503050406030204" pitchFamily="18" charset="0"/>
                            <a:ea typeface="Cambria Math" panose="02040503050406030204" pitchFamily="18" charset="0"/>
                          </a:rPr>
                        </m:ctrlPr>
                      </m:sSupPr>
                      <m:e>
                        <m:d>
                          <m:dPr>
                            <m:ctrlPr>
                              <a:rPr lang="en-US" sz="1600" i="1">
                                <a:solidFill>
                                  <a:schemeClr val="tx1"/>
                                </a:solidFill>
                                <a:latin typeface="Cambria Math" panose="02040503050406030204" pitchFamily="18" charset="0"/>
                                <a:ea typeface="Cambria Math" panose="02040503050406030204" pitchFamily="18" charset="0"/>
                              </a:rPr>
                            </m:ctrlPr>
                          </m:dPr>
                          <m:e>
                            <m:nary>
                              <m:naryPr>
                                <m:chr m:val="∑"/>
                                <m:supHide m:val="on"/>
                                <m:ctrlPr>
                                  <a:rPr lang="en-US" sz="1600" i="1">
                                    <a:solidFill>
                                      <a:schemeClr val="tx1"/>
                                    </a:solidFill>
                                    <a:latin typeface="Cambria Math" panose="02040503050406030204" pitchFamily="18" charset="0"/>
                                  </a:rPr>
                                </m:ctrlPr>
                              </m:naryPr>
                              <m:sub>
                                <m:r>
                                  <m:rPr>
                                    <m:brk m:alnAt="7"/>
                                  </m:rPr>
                                  <a:rPr lang="en-US" sz="1600" i="1">
                                    <a:solidFill>
                                      <a:schemeClr val="tx1"/>
                                    </a:solidFill>
                                    <a:latin typeface="Cambria Math" panose="02040503050406030204" pitchFamily="18" charset="0"/>
                                  </a:rPr>
                                  <m:t>𝑖</m:t>
                                </m:r>
                              </m:sub>
                              <m:sup/>
                              <m:e>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i="1">
                                        <a:solidFill>
                                          <a:schemeClr val="tx1"/>
                                        </a:solidFill>
                                        <a:latin typeface="Cambria Math" panose="02040503050406030204" pitchFamily="18" charset="0"/>
                                      </a:rPr>
                                      <m:t>𝑖</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1</m:t>
                                </m:r>
                              </m:e>
                            </m:nary>
                            <m:r>
                              <m:rPr>
                                <m:nor/>
                              </m:rPr>
                              <a:rPr lang="en-US" sz="1600" dirty="0">
                                <a:solidFill>
                                  <a:schemeClr val="tx1"/>
                                </a:solidFill>
                              </a:rPr>
                              <m:t> </m:t>
                            </m:r>
                          </m:e>
                        </m:d>
                      </m:e>
                      <m:sup>
                        <m:r>
                          <a:rPr lang="en-US" sz="1600" i="1">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𝜆</m:t>
                        </m:r>
                      </m:e>
                      <m:sub>
                        <m:r>
                          <a:rPr lang="en-US" sz="1600" b="0" i="1" smtClean="0">
                            <a:solidFill>
                              <a:schemeClr val="tx1"/>
                            </a:solidFill>
                            <a:latin typeface="Cambria Math" panose="02040503050406030204" pitchFamily="18" charset="0"/>
                            <a:ea typeface="Cambria Math" panose="02040503050406030204" pitchFamily="18" charset="0"/>
                          </a:rPr>
                          <m:t>𝑖</m:t>
                        </m:r>
                      </m:sub>
                    </m:sSub>
                    <m:sSup>
                      <m:sSupPr>
                        <m:ctrlPr>
                          <a:rPr lang="en-US" sz="1600" b="0" i="1" smtClean="0">
                            <a:solidFill>
                              <a:schemeClr val="tx1"/>
                            </a:solidFill>
                            <a:latin typeface="Cambria Math" panose="02040503050406030204" pitchFamily="18" charset="0"/>
                            <a:ea typeface="Cambria Math" panose="02040503050406030204" pitchFamily="18" charset="0"/>
                          </a:rPr>
                        </m:ctrlPr>
                      </m:sSupPr>
                      <m:e>
                        <m:d>
                          <m:dPr>
                            <m:ctrlPr>
                              <a:rPr lang="en-US" sz="1600" b="0" i="1" smtClean="0">
                                <a:solidFill>
                                  <a:schemeClr val="tx1"/>
                                </a:solidFill>
                                <a:latin typeface="Cambria Math" panose="02040503050406030204" pitchFamily="18" charset="0"/>
                                <a:ea typeface="Cambria Math" panose="02040503050406030204" pitchFamily="18" charset="0"/>
                              </a:rPr>
                            </m:ctrlPr>
                          </m:dPr>
                          <m:e>
                            <m:nary>
                              <m:naryPr>
                                <m:chr m:val="∑"/>
                                <m:supHide m:val="on"/>
                                <m:ctrlPr>
                                  <a:rPr lang="en-US" sz="1600" i="1">
                                    <a:solidFill>
                                      <a:schemeClr val="tx1"/>
                                    </a:solidFill>
                                    <a:latin typeface="Cambria Math" panose="02040503050406030204" pitchFamily="18" charset="0"/>
                                  </a:rPr>
                                </m:ctrlPr>
                              </m:naryPr>
                              <m:sub>
                                <m:r>
                                  <m:rPr>
                                    <m:brk m:alnAt="7"/>
                                  </m:rP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𝑗</m:t>
                                </m:r>
                              </m:sub>
                              <m:sup/>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𝑛</m:t>
                                    </m:r>
                                  </m:e>
                                  <m:sub>
                                    <m:r>
                                      <a:rPr lang="en-US" sz="1600" i="1">
                                        <a:solidFill>
                                          <a:schemeClr val="tx1"/>
                                        </a:solidFill>
                                        <a:latin typeface="Cambria Math" panose="02040503050406030204" pitchFamily="18" charset="0"/>
                                      </a:rPr>
                                      <m:t>𝑗</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𝑖</m:t>
                                    </m:r>
                                  </m:sub>
                                </m:s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𝑝</m:t>
                                    </m:r>
                                  </m:e>
                                  <m:sub>
                                    <m:r>
                                      <a:rPr lang="en-US" sz="1600" i="1">
                                        <a:solidFill>
                                          <a:schemeClr val="tx1"/>
                                        </a:solidFill>
                                        <a:latin typeface="Cambria Math" panose="02040503050406030204" pitchFamily="18" charset="0"/>
                                      </a:rPr>
                                      <m:t>𝑖</m:t>
                                    </m:r>
                                  </m:sub>
                                </m:sSub>
                                <m:r>
                                  <a:rPr lang="en-US" sz="1600" i="1">
                                    <a:solidFill>
                                      <a:schemeClr val="tx1"/>
                                    </a:solidFill>
                                    <a:latin typeface="Cambria Math" panose="02040503050406030204" pitchFamily="18" charset="0"/>
                                  </a:rPr>
                                  <m:t>−</m:t>
                                </m:r>
                              </m:e>
                            </m:nary>
                            <m:r>
                              <a:rPr lang="en-US" sz="1600" i="1">
                                <a:solidFill>
                                  <a:schemeClr val="tx1"/>
                                </a:solidFill>
                                <a:latin typeface="Cambria Math" panose="02040503050406030204" pitchFamily="18" charset="0"/>
                                <a:ea typeface="Cambria Math" panose="02040503050406030204" pitchFamily="18" charset="0"/>
                              </a:rPr>
                              <m:t>𝛽</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𝜂</m:t>
                            </m:r>
                          </m:e>
                        </m:d>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𝜑</m:t>
                        </m:r>
                      </m:e>
                      <m:sub>
                        <m:r>
                          <a:rPr lang="en-US" sz="1600" b="0" i="1" smtClean="0">
                            <a:solidFill>
                              <a:schemeClr val="tx1"/>
                            </a:solidFill>
                            <a:latin typeface="Cambria Math" panose="02040503050406030204" pitchFamily="18" charset="0"/>
                            <a:ea typeface="Cambria Math" panose="02040503050406030204" pitchFamily="18" charset="0"/>
                          </a:rPr>
                          <m:t>𝑖</m:t>
                        </m:r>
                      </m:sub>
                    </m:sSub>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m:t>
                        </m:r>
                        <m:nary>
                          <m:naryPr>
                            <m:chr m:val="∑"/>
                            <m:supHide m:val="on"/>
                            <m:ctrlPr>
                              <a:rPr lang="en-US" sz="1600" i="1">
                                <a:solidFill>
                                  <a:schemeClr val="tx1"/>
                                </a:solidFill>
                                <a:latin typeface="Cambria Math" panose="02040503050406030204" pitchFamily="18" charset="0"/>
                              </a:rPr>
                            </m:ctrlPr>
                          </m:naryPr>
                          <m:sub>
                            <m:r>
                              <m:rPr>
                                <m:brk m:alnAt="7"/>
                              </m:rP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𝑗</m:t>
                            </m:r>
                          </m:sub>
                          <m:sup/>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𝑚</m:t>
                                </m:r>
                              </m:e>
                              <m:sub>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𝑗</m:t>
                                </m:r>
                              </m:sub>
                            </m:s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𝑞</m:t>
                                </m:r>
                              </m:e>
                              <m:sub>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e>
                        </m:nary>
                        <m:r>
                          <a:rPr lang="en-US" sz="1600" i="1">
                            <a:solidFill>
                              <a:schemeClr val="tx1"/>
                            </a:solidFill>
                            <a:latin typeface="Cambria Math" panose="02040503050406030204" pitchFamily="18" charset="0"/>
                            <a:ea typeface="Cambria Math" panose="02040503050406030204" pitchFamily="18" charset="0"/>
                          </a:rPr>
                          <m:t>𝛼</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𝜉</m:t>
                        </m:r>
                        <m:r>
                          <a:rPr lang="en-US" sz="1600" b="0" i="1" smtClean="0">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oMath>
                </a14:m>
                <a:endParaRPr lang="en-US" sz="1600" dirty="0"/>
              </a:p>
            </p:txBody>
          </p:sp>
        </mc:Choice>
        <mc:Fallback>
          <p:sp>
            <p:nvSpPr>
              <p:cNvPr id="13" name="TextBox 12">
                <a:extLst>
                  <a:ext uri="{FF2B5EF4-FFF2-40B4-BE49-F238E27FC236}">
                    <a16:creationId xmlns:a16="http://schemas.microsoft.com/office/drawing/2014/main" id="{5EFF1FC0-156E-0A84-52F6-2D7FD9F539CB}"/>
                  </a:ext>
                </a:extLst>
              </p:cNvPr>
              <p:cNvSpPr txBox="1">
                <a:spLocks noRot="1" noChangeAspect="1" noMove="1" noResize="1" noEditPoints="1" noAdjustHandles="1" noChangeArrowheads="1" noChangeShapeType="1" noTextEdit="1"/>
              </p:cNvSpPr>
              <p:nvPr/>
            </p:nvSpPr>
            <p:spPr>
              <a:xfrm>
                <a:off x="387900" y="1782590"/>
                <a:ext cx="8177917" cy="932050"/>
              </a:xfrm>
              <a:prstGeom prst="rect">
                <a:avLst/>
              </a:prstGeom>
              <a:blipFill>
                <a:blip r:embed="rId4"/>
                <a:stretch>
                  <a:fillRect t="-28947" b="-59211"/>
                </a:stretch>
              </a:blipFill>
              <a:ln>
                <a:solidFill>
                  <a:srgbClr val="FFC000"/>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B180DD73-378F-61CA-C790-9CF751F78364}"/>
              </a:ext>
            </a:extLst>
          </p:cNvPr>
          <p:cNvSpPr txBox="1"/>
          <p:nvPr/>
        </p:nvSpPr>
        <p:spPr>
          <a:xfrm>
            <a:off x="387900" y="1366474"/>
            <a:ext cx="2027582" cy="310101"/>
          </a:xfrm>
          <a:prstGeom prst="rect">
            <a:avLst/>
          </a:prstGeom>
          <a:noFill/>
          <a:ln>
            <a:solidFill>
              <a:srgbClr val="FFC000"/>
            </a:solidFill>
          </a:ln>
        </p:spPr>
        <p:txBody>
          <a:bodyPr wrap="square" rtlCol="0">
            <a:spAutoFit/>
          </a:bodyPr>
          <a:lstStyle/>
          <a:p>
            <a:r>
              <a:rPr lang="en-US" b="1" dirty="0">
                <a:solidFill>
                  <a:schemeClr val="tx1"/>
                </a:solidFill>
              </a:rPr>
              <a:t>Minimize:</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F015436-D7B6-0E17-8C8B-43E33F433A33}"/>
                  </a:ext>
                </a:extLst>
              </p:cNvPr>
              <p:cNvSpPr txBox="1"/>
              <p:nvPr/>
            </p:nvSpPr>
            <p:spPr>
              <a:xfrm>
                <a:off x="706020" y="3021496"/>
                <a:ext cx="7752523" cy="600164"/>
              </a:xfrm>
              <a:prstGeom prst="rect">
                <a:avLst/>
              </a:prstGeom>
              <a:noFill/>
            </p:spPr>
            <p:txBody>
              <a:bodyPr wrap="square" rtlCol="0">
                <a:spAutoFit/>
              </a:bodyPr>
              <a:lstStyle/>
              <a:p>
                <a:r>
                  <a:rPr lang="en-US" sz="1100" dirty="0">
                    <a:solidFill>
                      <a:schemeClr val="tx1"/>
                    </a:solidFill>
                  </a:rPr>
                  <a:t>Where </a:t>
                </a:r>
                <a14:m>
                  <m:oMath xmlns:m="http://schemas.openxmlformats.org/officeDocument/2006/math">
                    <m:sSub>
                      <m:sSubPr>
                        <m:ctrlPr>
                          <a:rPr lang="en-US" sz="1100" i="1">
                            <a:solidFill>
                              <a:schemeClr val="tx1"/>
                            </a:solidFill>
                            <a:latin typeface="Cambria Math" panose="02040503050406030204" pitchFamily="18" charset="0"/>
                            <a:ea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𝜃</m:t>
                        </m:r>
                      </m:e>
                      <m:sub>
                        <m:r>
                          <a:rPr lang="en-US" sz="1100" i="1">
                            <a:solidFill>
                              <a:schemeClr val="tx1"/>
                            </a:solidFill>
                            <a:latin typeface="Cambria Math" panose="02040503050406030204" pitchFamily="18" charset="0"/>
                            <a:ea typeface="Cambria Math" panose="02040503050406030204" pitchFamily="18" charset="0"/>
                          </a:rPr>
                          <m:t>1</m:t>
                        </m:r>
                      </m:sub>
                    </m:sSub>
                  </m:oMath>
                </a14:m>
                <a:r>
                  <a:rPr lang="en-US" sz="1100" dirty="0">
                    <a:solidFill>
                      <a:schemeClr val="tx1"/>
                    </a:solidFill>
                  </a:rPr>
                  <a:t>, </a:t>
                </a:r>
                <a14:m>
                  <m:oMath xmlns:m="http://schemas.openxmlformats.org/officeDocument/2006/math">
                    <m:sSub>
                      <m:sSubPr>
                        <m:ctrlPr>
                          <a:rPr lang="en-US" sz="1100" i="1">
                            <a:solidFill>
                              <a:schemeClr val="tx1"/>
                            </a:solidFill>
                            <a:latin typeface="Cambria Math" panose="02040503050406030204" pitchFamily="18" charset="0"/>
                            <a:ea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𝜃</m:t>
                        </m:r>
                      </m:e>
                      <m:sub>
                        <m:r>
                          <a:rPr lang="en-US" sz="1100" i="1">
                            <a:solidFill>
                              <a:schemeClr val="tx1"/>
                            </a:solidFill>
                            <a:latin typeface="Cambria Math" panose="02040503050406030204" pitchFamily="18" charset="0"/>
                            <a:ea typeface="Cambria Math" panose="02040503050406030204" pitchFamily="18" charset="0"/>
                          </a:rPr>
                          <m:t>2</m:t>
                        </m:r>
                      </m:sub>
                    </m:sSub>
                  </m:oMath>
                </a14:m>
                <a:r>
                  <a:rPr lang="en-US" sz="1100" dirty="0">
                    <a:solidFill>
                      <a:schemeClr val="tx1"/>
                    </a:solidFill>
                  </a:rPr>
                  <a:t>, </a:t>
                </a:r>
                <a14:m>
                  <m:oMath xmlns:m="http://schemas.openxmlformats.org/officeDocument/2006/math">
                    <m:sSub>
                      <m:sSubPr>
                        <m:ctrlPr>
                          <a:rPr lang="en-US" sz="1100" i="1">
                            <a:solidFill>
                              <a:schemeClr val="tx1"/>
                            </a:solidFill>
                            <a:latin typeface="Cambria Math" panose="02040503050406030204" pitchFamily="18" charset="0"/>
                            <a:ea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𝜆</m:t>
                        </m:r>
                      </m:e>
                      <m:sub>
                        <m:r>
                          <a:rPr lang="en-US" sz="1100" i="1">
                            <a:solidFill>
                              <a:schemeClr val="tx1"/>
                            </a:solidFill>
                            <a:latin typeface="Cambria Math" panose="02040503050406030204" pitchFamily="18" charset="0"/>
                            <a:ea typeface="Cambria Math" panose="02040503050406030204" pitchFamily="18" charset="0"/>
                          </a:rPr>
                          <m:t>𝑖</m:t>
                        </m:r>
                      </m:sub>
                    </m:sSub>
                  </m:oMath>
                </a14:m>
                <a:r>
                  <a:rPr lang="en-US" sz="1100" dirty="0">
                    <a:solidFill>
                      <a:schemeClr val="tx1"/>
                    </a:solidFill>
                  </a:rPr>
                  <a:t>, </a:t>
                </a:r>
                <a14:m>
                  <m:oMath xmlns:m="http://schemas.openxmlformats.org/officeDocument/2006/math">
                    <m:sSub>
                      <m:sSubPr>
                        <m:ctrlPr>
                          <a:rPr lang="en-US" sz="1100" i="1">
                            <a:solidFill>
                              <a:schemeClr val="tx1"/>
                            </a:solidFill>
                            <a:latin typeface="Cambria Math" panose="02040503050406030204" pitchFamily="18" charset="0"/>
                            <a:ea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𝜑</m:t>
                        </m:r>
                      </m:e>
                      <m:sub>
                        <m:r>
                          <a:rPr lang="en-US" sz="1100" i="1">
                            <a:solidFill>
                              <a:schemeClr val="tx1"/>
                            </a:solidFill>
                            <a:latin typeface="Cambria Math" panose="02040503050406030204" pitchFamily="18" charset="0"/>
                            <a:ea typeface="Cambria Math" panose="02040503050406030204" pitchFamily="18" charset="0"/>
                          </a:rPr>
                          <m:t>𝑖</m:t>
                        </m:r>
                      </m:sub>
                    </m:sSub>
                  </m:oMath>
                </a14:m>
                <a:r>
                  <a:rPr lang="en-US" sz="1100" dirty="0">
                    <a:solidFill>
                      <a:schemeClr val="tx1"/>
                    </a:solidFill>
                  </a:rPr>
                  <a:t> are penalty term multipliers, and  </a:t>
                </a:r>
                <a14:m>
                  <m:oMath xmlns:m="http://schemas.openxmlformats.org/officeDocument/2006/math">
                    <m:r>
                      <a:rPr lang="en-US" sz="1100" i="1">
                        <a:solidFill>
                          <a:schemeClr val="tx1"/>
                        </a:solidFill>
                        <a:latin typeface="Cambria Math" panose="02040503050406030204" pitchFamily="18" charset="0"/>
                        <a:ea typeface="Cambria Math" panose="02040503050406030204" pitchFamily="18" charset="0"/>
                      </a:rPr>
                      <m:t>𝜂</m:t>
                    </m:r>
                  </m:oMath>
                </a14:m>
                <a:r>
                  <a:rPr lang="en-US" sz="1100" dirty="0">
                    <a:solidFill>
                      <a:schemeClr val="tx1"/>
                    </a:solidFill>
                  </a:rPr>
                  <a:t> and </a:t>
                </a:r>
                <a14:m>
                  <m:oMath xmlns:m="http://schemas.openxmlformats.org/officeDocument/2006/math">
                    <m:r>
                      <a:rPr lang="en-US" sz="1100" i="1">
                        <a:solidFill>
                          <a:schemeClr val="tx1"/>
                        </a:solidFill>
                        <a:latin typeface="Cambria Math" panose="02040503050406030204" pitchFamily="18" charset="0"/>
                        <a:ea typeface="Cambria Math" panose="02040503050406030204" pitchFamily="18" charset="0"/>
                      </a:rPr>
                      <m:t>𝜉</m:t>
                    </m:r>
                  </m:oMath>
                </a14:m>
                <a:r>
                  <a:rPr lang="en-US" sz="1100" dirty="0">
                    <a:solidFill>
                      <a:schemeClr val="tx1"/>
                    </a:solidFill>
                  </a:rPr>
                  <a:t> are non-negative slack variables to transform inequality constraints to  corresponding equality constraints.</a:t>
                </a:r>
              </a:p>
              <a:p>
                <a:pPr/>
                <a:endParaRPr lang="en-US" sz="1100" dirty="0">
                  <a:solidFill>
                    <a:schemeClr val="tx1"/>
                  </a:solidFill>
                </a:endParaRPr>
              </a:p>
            </p:txBody>
          </p:sp>
        </mc:Choice>
        <mc:Fallback>
          <p:sp>
            <p:nvSpPr>
              <p:cNvPr id="8" name="TextBox 7">
                <a:extLst>
                  <a:ext uri="{FF2B5EF4-FFF2-40B4-BE49-F238E27FC236}">
                    <a16:creationId xmlns:a16="http://schemas.microsoft.com/office/drawing/2014/main" id="{6F015436-D7B6-0E17-8C8B-43E33F433A33}"/>
                  </a:ext>
                </a:extLst>
              </p:cNvPr>
              <p:cNvSpPr txBox="1">
                <a:spLocks noRot="1" noChangeAspect="1" noMove="1" noResize="1" noEditPoints="1" noAdjustHandles="1" noChangeArrowheads="1" noChangeShapeType="1" noTextEdit="1"/>
              </p:cNvSpPr>
              <p:nvPr/>
            </p:nvSpPr>
            <p:spPr>
              <a:xfrm>
                <a:off x="706020" y="3021496"/>
                <a:ext cx="7752523" cy="600164"/>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8AFEDE8-3220-2356-875A-054E6FF0AE1D}"/>
              </a:ext>
            </a:extLst>
          </p:cNvPr>
          <p:cNvSpPr/>
          <p:nvPr/>
        </p:nvSpPr>
        <p:spPr>
          <a:xfrm>
            <a:off x="2566626" y="1864570"/>
            <a:ext cx="2005374" cy="37413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EF5F02-24B4-DD5C-C189-D3885ACD9C04}"/>
              </a:ext>
            </a:extLst>
          </p:cNvPr>
          <p:cNvSpPr/>
          <p:nvPr/>
        </p:nvSpPr>
        <p:spPr>
          <a:xfrm>
            <a:off x="4616143" y="1864569"/>
            <a:ext cx="3096348" cy="37413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EAF141B-8A6B-963F-1F6E-BD1BEAFBDA64}"/>
              </a:ext>
            </a:extLst>
          </p:cNvPr>
          <p:cNvSpPr/>
          <p:nvPr/>
        </p:nvSpPr>
        <p:spPr>
          <a:xfrm>
            <a:off x="2239755" y="2315040"/>
            <a:ext cx="4470049" cy="374133"/>
          </a:xfrm>
          <a:prstGeom prst="rect">
            <a:avLst/>
          </a:prstGeom>
          <a:noFill/>
          <a:ln>
            <a:solidFill>
              <a:srgbClr val="F93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436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387900" y="458025"/>
            <a:ext cx="8648924" cy="686100"/>
          </a:xfrm>
          <a:prstGeom prst="rect">
            <a:avLst/>
          </a:prstGeom>
        </p:spPr>
        <p:txBody>
          <a:bodyPr spcFirstLastPara="1" wrap="square" lIns="91425" tIns="91425" rIns="91425" bIns="91425" anchor="b" anchorCtr="0">
            <a:noAutofit/>
          </a:bodyPr>
          <a:lstStyle/>
          <a:p>
            <a:pPr lvl="0"/>
            <a:r>
              <a:rPr lang="en-US" sz="2500" dirty="0"/>
              <a:t>Simulated Annealing. Quantum Processing Unit (QPU) </a:t>
            </a:r>
            <a:endParaRPr sz="2500" dirty="0"/>
          </a:p>
        </p:txBody>
      </p:sp>
      <p:pic>
        <p:nvPicPr>
          <p:cNvPr id="130" name="Google Shape;130;p20"/>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p:sp>
        <p:nvSpPr>
          <p:cNvPr id="2" name="TextBox 1">
            <a:extLst>
              <a:ext uri="{FF2B5EF4-FFF2-40B4-BE49-F238E27FC236}">
                <a16:creationId xmlns:a16="http://schemas.microsoft.com/office/drawing/2014/main" id="{1B2ED2CF-ADEB-E2C8-F3CA-E63B86B3F982}"/>
              </a:ext>
            </a:extLst>
          </p:cNvPr>
          <p:cNvSpPr txBox="1"/>
          <p:nvPr/>
        </p:nvSpPr>
        <p:spPr>
          <a:xfrm>
            <a:off x="433780" y="1401624"/>
            <a:ext cx="5525586" cy="1991379"/>
          </a:xfrm>
          <a:prstGeom prst="rect">
            <a:avLst/>
          </a:prstGeom>
          <a:noFill/>
        </p:spPr>
        <p:txBody>
          <a:bodyPr wrap="square" rtlCol="0">
            <a:spAutoFit/>
          </a:bodyPr>
          <a:lstStyle/>
          <a:p>
            <a:pPr>
              <a:lnSpc>
                <a:spcPct val="150000"/>
              </a:lnSpc>
            </a:pPr>
            <a:r>
              <a:rPr lang="en-US" dirty="0">
                <a:solidFill>
                  <a:schemeClr val="tx1"/>
                </a:solidFill>
              </a:rPr>
              <a:t>Execution via D-Wave’s API package – </a:t>
            </a:r>
            <a:r>
              <a:rPr lang="en-US" i="1" dirty="0">
                <a:solidFill>
                  <a:schemeClr val="tx1"/>
                </a:solidFill>
              </a:rPr>
              <a:t>dimod:</a:t>
            </a:r>
          </a:p>
          <a:p>
            <a:pPr>
              <a:lnSpc>
                <a:spcPct val="150000"/>
              </a:lnSpc>
            </a:pPr>
            <a:r>
              <a:rPr lang="en-US" dirty="0">
                <a:solidFill>
                  <a:schemeClr val="tx1"/>
                </a:solidFill>
              </a:rPr>
              <a:t>	1) Construct a QUBO matrix</a:t>
            </a:r>
          </a:p>
          <a:p>
            <a:pPr>
              <a:lnSpc>
                <a:spcPct val="150000"/>
              </a:lnSpc>
            </a:pPr>
            <a:endParaRPr lang="en-US" dirty="0">
              <a:solidFill>
                <a:schemeClr val="tx1"/>
              </a:solidFill>
            </a:endParaRPr>
          </a:p>
          <a:p>
            <a:pPr>
              <a:lnSpc>
                <a:spcPct val="150000"/>
              </a:lnSpc>
            </a:pPr>
            <a:r>
              <a:rPr lang="en-US" dirty="0">
                <a:solidFill>
                  <a:schemeClr val="tx1"/>
                </a:solidFill>
              </a:rPr>
              <a:t>	2) Construct Binary Quadratic Model (BQM)</a:t>
            </a:r>
          </a:p>
          <a:p>
            <a:pPr>
              <a:lnSpc>
                <a:spcPct val="150000"/>
              </a:lnSpc>
            </a:pPr>
            <a:endParaRPr lang="en-US" dirty="0">
              <a:solidFill>
                <a:schemeClr val="tx1"/>
              </a:solidFill>
            </a:endParaRPr>
          </a:p>
          <a:p>
            <a:pPr>
              <a:lnSpc>
                <a:spcPct val="150000"/>
              </a:lnSpc>
            </a:pPr>
            <a:r>
              <a:rPr lang="en-US" dirty="0">
                <a:solidFill>
                  <a:schemeClr val="tx1"/>
                </a:solidFill>
              </a:rPr>
              <a:t>	3) Add Constraints as penalty terms</a:t>
            </a:r>
          </a:p>
        </p:txBody>
      </p:sp>
      <p:pic>
        <p:nvPicPr>
          <p:cNvPr id="6" name="Picture 5">
            <a:extLst>
              <a:ext uri="{FF2B5EF4-FFF2-40B4-BE49-F238E27FC236}">
                <a16:creationId xmlns:a16="http://schemas.microsoft.com/office/drawing/2014/main" id="{90574C4C-BB4B-0D60-3B5A-B4D280F8A43E}"/>
              </a:ext>
            </a:extLst>
          </p:cNvPr>
          <p:cNvPicPr>
            <a:picLocks noChangeAspect="1"/>
          </p:cNvPicPr>
          <p:nvPr/>
        </p:nvPicPr>
        <p:blipFill>
          <a:blip r:embed="rId4"/>
          <a:stretch>
            <a:fillRect/>
          </a:stretch>
        </p:blipFill>
        <p:spPr>
          <a:xfrm>
            <a:off x="2308069" y="2785677"/>
            <a:ext cx="2011505" cy="205400"/>
          </a:xfrm>
          <a:prstGeom prst="rect">
            <a:avLst/>
          </a:prstGeom>
        </p:spPr>
      </p:pic>
      <p:pic>
        <p:nvPicPr>
          <p:cNvPr id="10" name="Picture 9">
            <a:extLst>
              <a:ext uri="{FF2B5EF4-FFF2-40B4-BE49-F238E27FC236}">
                <a16:creationId xmlns:a16="http://schemas.microsoft.com/office/drawing/2014/main" id="{A0C61752-2EAF-DF41-7356-09666966D959}"/>
              </a:ext>
            </a:extLst>
          </p:cNvPr>
          <p:cNvPicPr>
            <a:picLocks noChangeAspect="1"/>
          </p:cNvPicPr>
          <p:nvPr/>
        </p:nvPicPr>
        <p:blipFill>
          <a:blip r:embed="rId5"/>
          <a:stretch>
            <a:fillRect/>
          </a:stretch>
        </p:blipFill>
        <p:spPr>
          <a:xfrm>
            <a:off x="2308069" y="3492520"/>
            <a:ext cx="4313448" cy="225873"/>
          </a:xfrm>
          <a:prstGeom prst="rect">
            <a:avLst/>
          </a:prstGeom>
        </p:spPr>
      </p:pic>
      <p:pic>
        <p:nvPicPr>
          <p:cNvPr id="12" name="Picture 11">
            <a:extLst>
              <a:ext uri="{FF2B5EF4-FFF2-40B4-BE49-F238E27FC236}">
                <a16:creationId xmlns:a16="http://schemas.microsoft.com/office/drawing/2014/main" id="{634A823B-31E1-3383-EA35-A94F3C32B7DA}"/>
              </a:ext>
            </a:extLst>
          </p:cNvPr>
          <p:cNvPicPr>
            <a:picLocks noChangeAspect="1"/>
          </p:cNvPicPr>
          <p:nvPr/>
        </p:nvPicPr>
        <p:blipFill>
          <a:blip r:embed="rId6"/>
          <a:stretch>
            <a:fillRect/>
          </a:stretch>
        </p:blipFill>
        <p:spPr>
          <a:xfrm>
            <a:off x="2308069" y="3887695"/>
            <a:ext cx="4485878" cy="223178"/>
          </a:xfrm>
          <a:prstGeom prst="rect">
            <a:avLst/>
          </a:prstGeom>
        </p:spPr>
      </p:pic>
      <p:pic>
        <p:nvPicPr>
          <p:cNvPr id="15" name="Picture 14">
            <a:extLst>
              <a:ext uri="{FF2B5EF4-FFF2-40B4-BE49-F238E27FC236}">
                <a16:creationId xmlns:a16="http://schemas.microsoft.com/office/drawing/2014/main" id="{7F4DE32F-8FA5-1C47-CDD8-CAF77ED54373}"/>
              </a:ext>
            </a:extLst>
          </p:cNvPr>
          <p:cNvPicPr>
            <a:picLocks noChangeAspect="1"/>
          </p:cNvPicPr>
          <p:nvPr/>
        </p:nvPicPr>
        <p:blipFill>
          <a:blip r:embed="rId7"/>
          <a:stretch>
            <a:fillRect/>
          </a:stretch>
        </p:blipFill>
        <p:spPr>
          <a:xfrm>
            <a:off x="2277124" y="2158922"/>
            <a:ext cx="2073393" cy="223178"/>
          </a:xfrm>
          <a:prstGeom prst="rect">
            <a:avLst/>
          </a:prstGeom>
        </p:spPr>
      </p:pic>
    </p:spTree>
    <p:extLst>
      <p:ext uri="{BB962C8B-B14F-4D97-AF65-F5344CB8AC3E}">
        <p14:creationId xmlns:p14="http://schemas.microsoft.com/office/powerpoint/2010/main" val="366043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387900" y="458025"/>
            <a:ext cx="8648924" cy="686100"/>
          </a:xfrm>
          <a:prstGeom prst="rect">
            <a:avLst/>
          </a:prstGeom>
        </p:spPr>
        <p:txBody>
          <a:bodyPr spcFirstLastPara="1" wrap="square" lIns="91425" tIns="91425" rIns="91425" bIns="91425" anchor="b" anchorCtr="0">
            <a:noAutofit/>
          </a:bodyPr>
          <a:lstStyle/>
          <a:p>
            <a:pPr lvl="0"/>
            <a:r>
              <a:rPr lang="en-US" sz="2500" dirty="0"/>
              <a:t>Simulated Annealing. Quantum Processing Unit (QPU) </a:t>
            </a:r>
            <a:endParaRPr sz="2500" dirty="0"/>
          </a:p>
        </p:txBody>
      </p:sp>
      <p:pic>
        <p:nvPicPr>
          <p:cNvPr id="130" name="Google Shape;130;p20"/>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p:cxnSp>
        <p:nvCxnSpPr>
          <p:cNvPr id="4" name="Straight Connector 3">
            <a:extLst>
              <a:ext uri="{FF2B5EF4-FFF2-40B4-BE49-F238E27FC236}">
                <a16:creationId xmlns:a16="http://schemas.microsoft.com/office/drawing/2014/main" id="{8BDB6DAD-3824-EB1D-72B0-F568D6AA2A62}"/>
              </a:ext>
            </a:extLst>
          </p:cNvPr>
          <p:cNvCxnSpPr/>
          <p:nvPr/>
        </p:nvCxnSpPr>
        <p:spPr>
          <a:xfrm>
            <a:off x="3323371" y="1481959"/>
            <a:ext cx="0" cy="35377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136E5F9-5C4D-F86B-A09A-DAAEB1BC4645}"/>
              </a:ext>
            </a:extLst>
          </p:cNvPr>
          <p:cNvCxnSpPr>
            <a:cxnSpLocks/>
          </p:cNvCxnSpPr>
          <p:nvPr/>
        </p:nvCxnSpPr>
        <p:spPr>
          <a:xfrm>
            <a:off x="387900" y="1798321"/>
            <a:ext cx="864892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71EF836-1781-BB03-1C31-343D6D180B92}"/>
              </a:ext>
            </a:extLst>
          </p:cNvPr>
          <p:cNvSpPr txBox="1"/>
          <p:nvPr/>
        </p:nvSpPr>
        <p:spPr>
          <a:xfrm>
            <a:off x="387900" y="2971362"/>
            <a:ext cx="2446808" cy="307777"/>
          </a:xfrm>
          <a:prstGeom prst="rect">
            <a:avLst/>
          </a:prstGeom>
          <a:noFill/>
        </p:spPr>
        <p:txBody>
          <a:bodyPr wrap="square" rtlCol="0">
            <a:spAutoFit/>
          </a:bodyPr>
          <a:lstStyle/>
          <a:p>
            <a:r>
              <a:rPr lang="en-US" dirty="0">
                <a:solidFill>
                  <a:schemeClr val="tx1"/>
                </a:solidFill>
              </a:rPr>
              <a:t>5) Analyze Results &amp; Debug</a:t>
            </a:r>
          </a:p>
        </p:txBody>
      </p:sp>
      <p:sp>
        <p:nvSpPr>
          <p:cNvPr id="16" name="TextBox 15">
            <a:extLst>
              <a:ext uri="{FF2B5EF4-FFF2-40B4-BE49-F238E27FC236}">
                <a16:creationId xmlns:a16="http://schemas.microsoft.com/office/drawing/2014/main" id="{B3BC5D2B-8111-18DE-2130-B7F21C64F02B}"/>
              </a:ext>
            </a:extLst>
          </p:cNvPr>
          <p:cNvSpPr txBox="1"/>
          <p:nvPr/>
        </p:nvSpPr>
        <p:spPr>
          <a:xfrm>
            <a:off x="3323376" y="1396448"/>
            <a:ext cx="5713448" cy="292388"/>
          </a:xfrm>
          <a:prstGeom prst="rect">
            <a:avLst/>
          </a:prstGeom>
          <a:noFill/>
        </p:spPr>
        <p:txBody>
          <a:bodyPr wrap="square" rtlCol="0">
            <a:spAutoFit/>
          </a:bodyPr>
          <a:lstStyle/>
          <a:p>
            <a:r>
              <a:rPr lang="en-US" sz="1300" dirty="0">
                <a:solidFill>
                  <a:schemeClr val="tx1"/>
                </a:solidFill>
              </a:rPr>
              <a:t>D-Wave’s QPUs – 2000 Q6 and Advantage 4.1 – available via AWS </a:t>
            </a:r>
            <a:r>
              <a:rPr lang="en-US" sz="1300" dirty="0" err="1">
                <a:solidFill>
                  <a:schemeClr val="tx1"/>
                </a:solidFill>
              </a:rPr>
              <a:t>Braket</a:t>
            </a:r>
            <a:r>
              <a:rPr lang="en-US" sz="1300" dirty="0">
                <a:solidFill>
                  <a:schemeClr val="tx1"/>
                </a:solidFill>
              </a:rPr>
              <a:t> </a:t>
            </a:r>
          </a:p>
        </p:txBody>
      </p:sp>
      <p:sp>
        <p:nvSpPr>
          <p:cNvPr id="17" name="TextBox 16">
            <a:extLst>
              <a:ext uri="{FF2B5EF4-FFF2-40B4-BE49-F238E27FC236}">
                <a16:creationId xmlns:a16="http://schemas.microsoft.com/office/drawing/2014/main" id="{C3E3399F-CB86-B9DE-3280-1E422D5672C8}"/>
              </a:ext>
            </a:extLst>
          </p:cNvPr>
          <p:cNvSpPr txBox="1"/>
          <p:nvPr/>
        </p:nvSpPr>
        <p:spPr>
          <a:xfrm>
            <a:off x="387900" y="1905428"/>
            <a:ext cx="2446808" cy="523220"/>
          </a:xfrm>
          <a:prstGeom prst="rect">
            <a:avLst/>
          </a:prstGeom>
          <a:noFill/>
        </p:spPr>
        <p:txBody>
          <a:bodyPr wrap="square" rtlCol="0">
            <a:spAutoFit/>
          </a:bodyPr>
          <a:lstStyle/>
          <a:p>
            <a:r>
              <a:rPr lang="en-US" dirty="0">
                <a:solidFill>
                  <a:schemeClr val="tx1"/>
                </a:solidFill>
              </a:rPr>
              <a:t>4) Submit to Simulated Annealing Sampler</a:t>
            </a:r>
          </a:p>
        </p:txBody>
      </p:sp>
      <p:pic>
        <p:nvPicPr>
          <p:cNvPr id="14" name="Picture 13" descr="Text&#10;&#10;Description automatically generated">
            <a:extLst>
              <a:ext uri="{FF2B5EF4-FFF2-40B4-BE49-F238E27FC236}">
                <a16:creationId xmlns:a16="http://schemas.microsoft.com/office/drawing/2014/main" id="{D8E10EBD-8465-F9F5-9F0D-4B1BFD6A19AC}"/>
              </a:ext>
            </a:extLst>
          </p:cNvPr>
          <p:cNvPicPr>
            <a:picLocks noChangeAspect="1"/>
          </p:cNvPicPr>
          <p:nvPr/>
        </p:nvPicPr>
        <p:blipFill>
          <a:blip r:embed="rId4"/>
          <a:stretch>
            <a:fillRect/>
          </a:stretch>
        </p:blipFill>
        <p:spPr>
          <a:xfrm>
            <a:off x="444195" y="2521961"/>
            <a:ext cx="2311617" cy="313228"/>
          </a:xfrm>
          <a:prstGeom prst="rect">
            <a:avLst/>
          </a:prstGeom>
        </p:spPr>
      </p:pic>
      <p:sp>
        <p:nvSpPr>
          <p:cNvPr id="20" name="TextBox 19">
            <a:extLst>
              <a:ext uri="{FF2B5EF4-FFF2-40B4-BE49-F238E27FC236}">
                <a16:creationId xmlns:a16="http://schemas.microsoft.com/office/drawing/2014/main" id="{5234E2F4-C23F-5913-20C7-C2CA2F00F46E}"/>
              </a:ext>
            </a:extLst>
          </p:cNvPr>
          <p:cNvSpPr txBox="1"/>
          <p:nvPr/>
        </p:nvSpPr>
        <p:spPr>
          <a:xfrm>
            <a:off x="751490" y="1533459"/>
            <a:ext cx="2446808" cy="307777"/>
          </a:xfrm>
          <a:prstGeom prst="rect">
            <a:avLst/>
          </a:prstGeom>
          <a:noFill/>
        </p:spPr>
        <p:txBody>
          <a:bodyPr wrap="square" rtlCol="0">
            <a:spAutoFit/>
          </a:bodyPr>
          <a:lstStyle/>
          <a:p>
            <a:r>
              <a:rPr lang="en-US" dirty="0">
                <a:solidFill>
                  <a:schemeClr val="tx1"/>
                </a:solidFill>
              </a:rPr>
              <a:t>Simulated Annealing</a:t>
            </a:r>
          </a:p>
        </p:txBody>
      </p:sp>
      <p:sp>
        <p:nvSpPr>
          <p:cNvPr id="21" name="TextBox 20">
            <a:extLst>
              <a:ext uri="{FF2B5EF4-FFF2-40B4-BE49-F238E27FC236}">
                <a16:creationId xmlns:a16="http://schemas.microsoft.com/office/drawing/2014/main" id="{D9C08010-488C-05DB-F576-89AADB1C2D3C}"/>
              </a:ext>
            </a:extLst>
          </p:cNvPr>
          <p:cNvSpPr txBox="1"/>
          <p:nvPr/>
        </p:nvSpPr>
        <p:spPr>
          <a:xfrm>
            <a:off x="3488957" y="1905428"/>
            <a:ext cx="5491067" cy="1169551"/>
          </a:xfrm>
          <a:prstGeom prst="rect">
            <a:avLst/>
          </a:prstGeom>
          <a:noFill/>
        </p:spPr>
        <p:txBody>
          <a:bodyPr wrap="square" rtlCol="0">
            <a:spAutoFit/>
          </a:bodyPr>
          <a:lstStyle/>
          <a:p>
            <a:r>
              <a:rPr lang="en-US" dirty="0">
                <a:solidFill>
                  <a:schemeClr val="tx1"/>
                </a:solidFill>
              </a:rPr>
              <a:t>4) Embedding: </a:t>
            </a:r>
          </a:p>
          <a:p>
            <a:r>
              <a:rPr lang="en-US" dirty="0">
                <a:solidFill>
                  <a:schemeClr val="tx1"/>
                </a:solidFill>
              </a:rPr>
              <a:t>	a) select from the available via D-Wave’s SDK</a:t>
            </a:r>
          </a:p>
          <a:p>
            <a:r>
              <a:rPr lang="en-US" dirty="0">
                <a:solidFill>
                  <a:schemeClr val="tx1"/>
                </a:solidFill>
              </a:rPr>
              <a:t>	   </a:t>
            </a:r>
            <a:r>
              <a:rPr lang="en-US" sz="1100" dirty="0">
                <a:solidFill>
                  <a:schemeClr val="tx1"/>
                </a:solidFill>
              </a:rPr>
              <a:t>(</a:t>
            </a:r>
            <a:r>
              <a:rPr lang="en-US" sz="1100" dirty="0" err="1">
                <a:solidFill>
                  <a:schemeClr val="tx1"/>
                </a:solidFill>
              </a:rPr>
              <a:t>EmbeddingComposite</a:t>
            </a:r>
            <a:r>
              <a:rPr lang="en-US" sz="1100" dirty="0">
                <a:solidFill>
                  <a:schemeClr val="tx1"/>
                </a:solidFill>
              </a:rPr>
              <a:t>, </a:t>
            </a:r>
            <a:r>
              <a:rPr lang="en-US" sz="1100" dirty="0" err="1">
                <a:solidFill>
                  <a:schemeClr val="tx1"/>
                </a:solidFill>
              </a:rPr>
              <a:t>FixedEmbeddingComposite</a:t>
            </a:r>
            <a:r>
              <a:rPr lang="en-US" sz="1100" dirty="0">
                <a:solidFill>
                  <a:schemeClr val="tx1"/>
                </a:solidFill>
              </a:rPr>
              <a:t>) </a:t>
            </a:r>
          </a:p>
          <a:p>
            <a:r>
              <a:rPr lang="en-US" dirty="0">
                <a:solidFill>
                  <a:schemeClr val="tx1"/>
                </a:solidFill>
              </a:rPr>
              <a:t>	b) implement a custom embedding</a:t>
            </a:r>
          </a:p>
          <a:p>
            <a:r>
              <a:rPr lang="en-US" dirty="0">
                <a:solidFill>
                  <a:schemeClr val="tx1"/>
                </a:solidFill>
              </a:rPr>
              <a:t>	    </a:t>
            </a:r>
            <a:r>
              <a:rPr lang="en-US" sz="1100" dirty="0">
                <a:solidFill>
                  <a:schemeClr val="tx1"/>
                </a:solidFill>
              </a:rPr>
              <a:t>(out of score for this research)</a:t>
            </a:r>
          </a:p>
        </p:txBody>
      </p:sp>
      <p:pic>
        <p:nvPicPr>
          <p:cNvPr id="19" name="Picture 18">
            <a:extLst>
              <a:ext uri="{FF2B5EF4-FFF2-40B4-BE49-F238E27FC236}">
                <a16:creationId xmlns:a16="http://schemas.microsoft.com/office/drawing/2014/main" id="{D6371D64-3852-96AF-6929-5A8B281E616B}"/>
              </a:ext>
            </a:extLst>
          </p:cNvPr>
          <p:cNvPicPr>
            <a:picLocks noChangeAspect="1"/>
          </p:cNvPicPr>
          <p:nvPr/>
        </p:nvPicPr>
        <p:blipFill>
          <a:blip r:embed="rId5"/>
          <a:stretch>
            <a:fillRect/>
          </a:stretch>
        </p:blipFill>
        <p:spPr>
          <a:xfrm>
            <a:off x="4712362" y="3181324"/>
            <a:ext cx="3654071" cy="324206"/>
          </a:xfrm>
          <a:prstGeom prst="rect">
            <a:avLst/>
          </a:prstGeom>
        </p:spPr>
      </p:pic>
      <p:sp>
        <p:nvSpPr>
          <p:cNvPr id="22" name="TextBox 21">
            <a:extLst>
              <a:ext uri="{FF2B5EF4-FFF2-40B4-BE49-F238E27FC236}">
                <a16:creationId xmlns:a16="http://schemas.microsoft.com/office/drawing/2014/main" id="{C0D2FBF3-8150-B363-E48E-4B9ACE658872}"/>
              </a:ext>
            </a:extLst>
          </p:cNvPr>
          <p:cNvSpPr txBox="1"/>
          <p:nvPr/>
        </p:nvSpPr>
        <p:spPr>
          <a:xfrm>
            <a:off x="3676519" y="3676519"/>
            <a:ext cx="5044959" cy="307777"/>
          </a:xfrm>
          <a:prstGeom prst="rect">
            <a:avLst/>
          </a:prstGeom>
          <a:noFill/>
        </p:spPr>
        <p:txBody>
          <a:bodyPr wrap="square" rtlCol="0">
            <a:spAutoFit/>
          </a:bodyPr>
          <a:lstStyle/>
          <a:p>
            <a:r>
              <a:rPr lang="en-US" dirty="0">
                <a:solidFill>
                  <a:schemeClr val="tx1"/>
                </a:solidFill>
              </a:rPr>
              <a:t>5) Data Postprocessing  </a:t>
            </a:r>
          </a:p>
        </p:txBody>
      </p:sp>
      <p:sp>
        <p:nvSpPr>
          <p:cNvPr id="25" name="TextBox 24">
            <a:extLst>
              <a:ext uri="{FF2B5EF4-FFF2-40B4-BE49-F238E27FC236}">
                <a16:creationId xmlns:a16="http://schemas.microsoft.com/office/drawing/2014/main" id="{66BAA9AF-47BC-D802-1ECF-5863125A414A}"/>
              </a:ext>
            </a:extLst>
          </p:cNvPr>
          <p:cNvSpPr txBox="1"/>
          <p:nvPr/>
        </p:nvSpPr>
        <p:spPr>
          <a:xfrm>
            <a:off x="3676519" y="4090641"/>
            <a:ext cx="2446808" cy="307777"/>
          </a:xfrm>
          <a:prstGeom prst="rect">
            <a:avLst/>
          </a:prstGeom>
          <a:noFill/>
        </p:spPr>
        <p:txBody>
          <a:bodyPr wrap="square" rtlCol="0">
            <a:spAutoFit/>
          </a:bodyPr>
          <a:lstStyle/>
          <a:p>
            <a:r>
              <a:rPr lang="en-US" dirty="0">
                <a:solidFill>
                  <a:schemeClr val="tx1"/>
                </a:solidFill>
              </a:rPr>
              <a:t>6) Analyze Results &amp; Debug</a:t>
            </a:r>
          </a:p>
        </p:txBody>
      </p:sp>
    </p:spTree>
    <p:extLst>
      <p:ext uri="{BB962C8B-B14F-4D97-AF65-F5344CB8AC3E}">
        <p14:creationId xmlns:p14="http://schemas.microsoft.com/office/powerpoint/2010/main" val="193201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NE Example: The Battle of the Sexes </a:t>
            </a:r>
            <a:endParaRPr dirty="0"/>
          </a:p>
        </p:txBody>
      </p:sp>
      <p:pic>
        <p:nvPicPr>
          <p:cNvPr id="164" name="Google Shape;164;p23"/>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p:sp>
        <p:nvSpPr>
          <p:cNvPr id="165" name="Google Shape;165;p23"/>
          <p:cNvSpPr txBox="1"/>
          <p:nvPr/>
        </p:nvSpPr>
        <p:spPr>
          <a:xfrm>
            <a:off x="501150" y="1397675"/>
            <a:ext cx="8141700" cy="189587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latin typeface="+mn-lt"/>
                <a:ea typeface="Roboto"/>
                <a:cs typeface="Roboto"/>
                <a:sym typeface="Roboto"/>
              </a:rPr>
              <a:t>Problem formulation:</a:t>
            </a:r>
            <a:r>
              <a:rPr lang="en" sz="1200" dirty="0">
                <a:solidFill>
                  <a:schemeClr val="dk1"/>
                </a:solidFill>
                <a:latin typeface="+mn-lt"/>
                <a:ea typeface="Roboto"/>
                <a:cs typeface="Roboto"/>
                <a:sym typeface="Roboto"/>
              </a:rPr>
              <a:t> A couple, Adam and Beth, decide independently whether to go to a soccer game or to the ballet in the evening. Each person likes to do something together with the other, but the man prefers soccer, and the woman prefers ballet.</a:t>
            </a:r>
            <a:endParaRPr sz="1200" dirty="0">
              <a:solidFill>
                <a:schemeClr val="dk1"/>
              </a:solidFill>
              <a:latin typeface="+mn-lt"/>
              <a:ea typeface="Roboto"/>
              <a:cs typeface="Roboto"/>
              <a:sym typeface="Roboto"/>
            </a:endParaRPr>
          </a:p>
          <a:p>
            <a:pPr marL="0" lvl="0" indent="0" algn="l" rtl="0">
              <a:lnSpc>
                <a:spcPct val="115000"/>
              </a:lnSpc>
              <a:spcBef>
                <a:spcPts val="1200"/>
              </a:spcBef>
              <a:spcAft>
                <a:spcPts val="1200"/>
              </a:spcAft>
              <a:buNone/>
            </a:pPr>
            <a:r>
              <a:rPr lang="en" sz="1200" dirty="0">
                <a:solidFill>
                  <a:schemeClr val="dk1"/>
                </a:solidFill>
                <a:latin typeface="+mn-lt"/>
                <a:ea typeface="Roboto"/>
                <a:cs typeface="Roboto"/>
                <a:sym typeface="Roboto"/>
              </a:rPr>
              <a:t>Assume that the total payoff for each player is the sum of the payoffs in terms of satisfaction of being at the preferred place with the partner. For instance, for Adam choosing "soccer" (+2 points to satisfaction), Beth's best response would be "soccer" as well (+1 point to satisfaction). For Beth choosing "ballet" (+2 points), Adam's best response is "ballet" (+1 point). If both decide to visit different places, both of them would be dissatisfied. </a:t>
            </a:r>
            <a:endParaRPr sz="1200" dirty="0">
              <a:solidFill>
                <a:schemeClr val="dk1"/>
              </a:solidFill>
              <a:latin typeface="+mn-lt"/>
              <a:ea typeface="Roboto"/>
              <a:cs typeface="Roboto"/>
              <a:sym typeface="Roboto"/>
            </a:endParaRPr>
          </a:p>
        </p:txBody>
      </p:sp>
      <p:graphicFrame>
        <p:nvGraphicFramePr>
          <p:cNvPr id="166" name="Google Shape;166;p23"/>
          <p:cNvGraphicFramePr/>
          <p:nvPr>
            <p:extLst>
              <p:ext uri="{D42A27DB-BD31-4B8C-83A1-F6EECF244321}">
                <p14:modId xmlns:p14="http://schemas.microsoft.com/office/powerpoint/2010/main" val="1877944675"/>
              </p:ext>
            </p:extLst>
          </p:nvPr>
        </p:nvGraphicFramePr>
        <p:xfrm>
          <a:off x="917575" y="3366025"/>
          <a:ext cx="7239000" cy="1188630"/>
        </p:xfrm>
        <a:graphic>
          <a:graphicData uri="http://schemas.openxmlformats.org/drawingml/2006/table">
            <a:tbl>
              <a:tblPr>
                <a:noFill/>
                <a:tableStyleId>{1CF6DD56-DA4A-4AEA-B25F-81B3BBD55640}</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dirty="0">
                          <a:solidFill>
                            <a:schemeClr val="tx1"/>
                          </a:solidFill>
                        </a:rPr>
                        <a:t>Beth, Soccer</a:t>
                      </a:r>
                      <a:endParaRPr dirty="0">
                        <a:solidFill>
                          <a:schemeClr val="tx1"/>
                        </a:solidFill>
                      </a:endParaRPr>
                    </a:p>
                  </a:txBody>
                  <a:tcPr marL="91425" marR="91425" marT="91425" marB="91425">
                    <a:solidFill>
                      <a:srgbClr val="9900FF"/>
                    </a:solidFill>
                  </a:tcPr>
                </a:tc>
                <a:tc>
                  <a:txBody>
                    <a:bodyPr/>
                    <a:lstStyle/>
                    <a:p>
                      <a:pPr marL="0" lvl="0" indent="0" algn="ctr" rtl="0">
                        <a:spcBef>
                          <a:spcPts val="0"/>
                        </a:spcBef>
                        <a:spcAft>
                          <a:spcPts val="0"/>
                        </a:spcAft>
                        <a:buNone/>
                      </a:pPr>
                      <a:r>
                        <a:rPr lang="en" dirty="0">
                          <a:solidFill>
                            <a:schemeClr val="tx1"/>
                          </a:solidFill>
                        </a:rPr>
                        <a:t>Beth, Ballet</a:t>
                      </a:r>
                      <a:endParaRPr dirty="0">
                        <a:solidFill>
                          <a:schemeClr val="tx1"/>
                        </a:solidFill>
                      </a:endParaRPr>
                    </a:p>
                  </a:txBody>
                  <a:tcPr marL="91425" marR="91425" marT="91425" marB="91425">
                    <a:solidFill>
                      <a:srgbClr val="9900FF"/>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dirty="0">
                          <a:solidFill>
                            <a:schemeClr val="dk1"/>
                          </a:solidFill>
                        </a:rPr>
                        <a:t>Adam, Soccer</a:t>
                      </a:r>
                      <a:endParaRPr dirty="0">
                        <a:solidFill>
                          <a:schemeClr val="dk1"/>
                        </a:solidFill>
                      </a:endParaRPr>
                    </a:p>
                  </a:txBody>
                  <a:tcPr marL="91425" marR="91425" marT="91425" marB="91425">
                    <a:solidFill>
                      <a:srgbClr val="38761D"/>
                    </a:solidFill>
                  </a:tcPr>
                </a:tc>
                <a:tc>
                  <a:txBody>
                    <a:bodyPr/>
                    <a:lstStyle/>
                    <a:p>
                      <a:pPr marL="0" lvl="0" indent="0" algn="ctr" rtl="0">
                        <a:spcBef>
                          <a:spcPts val="0"/>
                        </a:spcBef>
                        <a:spcAft>
                          <a:spcPts val="0"/>
                        </a:spcAft>
                        <a:buNone/>
                      </a:pPr>
                      <a:r>
                        <a:rPr lang="en" dirty="0">
                          <a:solidFill>
                            <a:schemeClr val="dk1"/>
                          </a:solidFill>
                        </a:rPr>
                        <a:t>(+2, +1)</a:t>
                      </a:r>
                      <a:endParaRPr dirty="0">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(-1, -1)</a:t>
                      </a:r>
                      <a:endParaRPr>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dk1"/>
                          </a:solidFill>
                        </a:rPr>
                        <a:t>Adam, Ballet</a:t>
                      </a:r>
                      <a:endParaRPr>
                        <a:solidFill>
                          <a:schemeClr val="dk1"/>
                        </a:solidFill>
                      </a:endParaRPr>
                    </a:p>
                  </a:txBody>
                  <a:tcPr marL="91425" marR="91425" marT="91425" marB="91425">
                    <a:solidFill>
                      <a:srgbClr val="38761D"/>
                    </a:solidFill>
                  </a:tcPr>
                </a:tc>
                <a:tc>
                  <a:txBody>
                    <a:bodyPr/>
                    <a:lstStyle/>
                    <a:p>
                      <a:pPr marL="0" lvl="0" indent="0" algn="ctr" rtl="0">
                        <a:spcBef>
                          <a:spcPts val="0"/>
                        </a:spcBef>
                        <a:spcAft>
                          <a:spcPts val="0"/>
                        </a:spcAft>
                        <a:buNone/>
                      </a:pPr>
                      <a:r>
                        <a:rPr lang="en">
                          <a:solidFill>
                            <a:schemeClr val="dk1"/>
                          </a:solidFill>
                        </a:rPr>
                        <a:t>(-1, -1)</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dirty="0">
                          <a:solidFill>
                            <a:schemeClr val="dk1"/>
                          </a:solidFill>
                        </a:rPr>
                        <a:t>(+1, +2)</a:t>
                      </a:r>
                      <a:endParaRPr dirty="0">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lvl="0"/>
            <a:r>
              <a:rPr lang="en" dirty="0"/>
              <a:t>NE Example: The Battle of the Sexes </a:t>
            </a:r>
            <a:endParaRPr dirty="0"/>
          </a:p>
        </p:txBody>
      </p:sp>
      <p:pic>
        <p:nvPicPr>
          <p:cNvPr id="172" name="Google Shape;172;p24"/>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p:sp>
        <p:nvSpPr>
          <p:cNvPr id="175" name="Google Shape;175;p24"/>
          <p:cNvSpPr txBox="1"/>
          <p:nvPr/>
        </p:nvSpPr>
        <p:spPr>
          <a:xfrm>
            <a:off x="573955" y="1885486"/>
            <a:ext cx="693588"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Adam</a:t>
            </a:r>
            <a:endParaRPr dirty="0">
              <a:solidFill>
                <a:schemeClr val="dk1"/>
              </a:solidFill>
              <a:latin typeface="Roboto"/>
              <a:ea typeface="Roboto"/>
              <a:cs typeface="Roboto"/>
              <a:sym typeface="Roboto"/>
            </a:endParaRPr>
          </a:p>
        </p:txBody>
      </p:sp>
      <p:sp>
        <p:nvSpPr>
          <p:cNvPr id="176" name="Google Shape;176;p24"/>
          <p:cNvSpPr txBox="1"/>
          <p:nvPr/>
        </p:nvSpPr>
        <p:spPr>
          <a:xfrm>
            <a:off x="573955" y="2707704"/>
            <a:ext cx="693581"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Beth</a:t>
            </a:r>
            <a:endParaRPr dirty="0">
              <a:solidFill>
                <a:schemeClr val="dk1"/>
              </a:solidFill>
              <a:latin typeface="Roboto"/>
              <a:ea typeface="Roboto"/>
              <a:cs typeface="Roboto"/>
              <a:sym typeface="Roboto"/>
            </a:endParaRPr>
          </a:p>
        </p:txBody>
      </p:sp>
      <p:cxnSp>
        <p:nvCxnSpPr>
          <p:cNvPr id="10" name="Straight Connector 9">
            <a:extLst>
              <a:ext uri="{FF2B5EF4-FFF2-40B4-BE49-F238E27FC236}">
                <a16:creationId xmlns:a16="http://schemas.microsoft.com/office/drawing/2014/main" id="{DB3A2278-0712-9E6F-501B-ACB8C3FE675E}"/>
              </a:ext>
            </a:extLst>
          </p:cNvPr>
          <p:cNvCxnSpPr>
            <a:cxnSpLocks/>
          </p:cNvCxnSpPr>
          <p:nvPr/>
        </p:nvCxnSpPr>
        <p:spPr>
          <a:xfrm>
            <a:off x="1948618" y="1199791"/>
            <a:ext cx="0" cy="19995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F99F91-AC5D-F46E-3553-E3B673E1DFD6}"/>
              </a:ext>
            </a:extLst>
          </p:cNvPr>
          <p:cNvCxnSpPr>
            <a:cxnSpLocks/>
          </p:cNvCxnSpPr>
          <p:nvPr/>
        </p:nvCxnSpPr>
        <p:spPr>
          <a:xfrm>
            <a:off x="387900" y="1798321"/>
            <a:ext cx="864892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F958243-BC58-CA9F-71AF-755D8CC25A91}"/>
              </a:ext>
            </a:extLst>
          </p:cNvPr>
          <p:cNvSpPr/>
          <p:nvPr/>
        </p:nvSpPr>
        <p:spPr>
          <a:xfrm>
            <a:off x="3867107" y="1334526"/>
            <a:ext cx="1261884" cy="307777"/>
          </a:xfrm>
          <a:prstGeom prst="rect">
            <a:avLst/>
          </a:prstGeom>
        </p:spPr>
        <p:txBody>
          <a:bodyPr wrap="none">
            <a:spAutoFit/>
          </a:bodyPr>
          <a:lstStyle/>
          <a:p>
            <a:r>
              <a:rPr lang="en" dirty="0">
                <a:solidFill>
                  <a:schemeClr val="dk1"/>
                </a:solidFill>
                <a:latin typeface="Roboto"/>
                <a:ea typeface="Roboto"/>
                <a:cs typeface="Roboto"/>
                <a:sym typeface="Roboto"/>
              </a:rPr>
              <a:t>Payoff Matrix</a:t>
            </a:r>
            <a:endParaRPr lang="en-US" dirty="0"/>
          </a:p>
        </p:txBody>
      </p:sp>
      <p:cxnSp>
        <p:nvCxnSpPr>
          <p:cNvPr id="13" name="Straight Connector 12">
            <a:extLst>
              <a:ext uri="{FF2B5EF4-FFF2-40B4-BE49-F238E27FC236}">
                <a16:creationId xmlns:a16="http://schemas.microsoft.com/office/drawing/2014/main" id="{A11D79C3-437B-3924-BB8A-A324350B7C9A}"/>
              </a:ext>
            </a:extLst>
          </p:cNvPr>
          <p:cNvCxnSpPr>
            <a:cxnSpLocks/>
          </p:cNvCxnSpPr>
          <p:nvPr/>
        </p:nvCxnSpPr>
        <p:spPr>
          <a:xfrm>
            <a:off x="3444240" y="1191716"/>
            <a:ext cx="0" cy="199955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3BD290-3A55-A45E-9D40-B845C81B733E}"/>
              </a:ext>
            </a:extLst>
          </p:cNvPr>
          <p:cNvSpPr/>
          <p:nvPr/>
        </p:nvSpPr>
        <p:spPr>
          <a:xfrm>
            <a:off x="2246431" y="1378936"/>
            <a:ext cx="849913" cy="307777"/>
          </a:xfrm>
          <a:prstGeom prst="rect">
            <a:avLst/>
          </a:prstGeom>
        </p:spPr>
        <p:txBody>
          <a:bodyPr wrap="none">
            <a:spAutoFit/>
          </a:bodyPr>
          <a:lstStyle/>
          <a:p>
            <a:r>
              <a:rPr lang="en" dirty="0">
                <a:solidFill>
                  <a:schemeClr val="dk1"/>
                </a:solidFill>
                <a:latin typeface="Roboto"/>
                <a:ea typeface="Roboto"/>
                <a:cs typeface="Roboto"/>
                <a:sym typeface="Roboto"/>
              </a:rPr>
              <a:t>Strategy</a:t>
            </a:r>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22F61C8-074E-A35E-FCE5-A2B3F049053E}"/>
                  </a:ext>
                </a:extLst>
              </p:cNvPr>
              <p:cNvSpPr txBox="1"/>
              <p:nvPr/>
            </p:nvSpPr>
            <p:spPr>
              <a:xfrm>
                <a:off x="2111963" y="1948618"/>
                <a:ext cx="984381" cy="452111"/>
              </a:xfrm>
              <a:prstGeom prst="rect">
                <a:avLst/>
              </a:prstGeom>
              <a:noFill/>
            </p:spPr>
            <p:txBody>
              <a:bodyPr wrap="square" rtlCol="0">
                <a:spAutoFit/>
              </a:bodyPr>
              <a:lstStyle/>
              <a:p>
                <a:r>
                  <a:rPr lang="en-US" dirty="0">
                    <a:solidFill>
                      <a:schemeClr val="tx1"/>
                    </a:solidFill>
                  </a:rPr>
                  <a:t> </a:t>
                </a:r>
                <a14:m>
                  <m:oMath xmlns:m="http://schemas.openxmlformats.org/officeDocument/2006/math">
                    <m:r>
                      <m:rPr>
                        <m:sty m:val="p"/>
                      </m:rPr>
                      <a:rPr lang="en-US" b="0" i="0" smtClean="0">
                        <a:solidFill>
                          <a:schemeClr val="tx1"/>
                        </a:solidFill>
                        <a:latin typeface="Cambria Math" panose="02040503050406030204" pitchFamily="18" charset="0"/>
                      </a:rPr>
                      <m:t>p</m:t>
                    </m:r>
                    <m:r>
                      <a:rPr lang="en-US" b="0" i="0" smtClean="0">
                        <a:solidFill>
                          <a:schemeClr val="tx1"/>
                        </a:solidFill>
                        <a:latin typeface="Cambria Math" panose="02040503050406030204" pitchFamily="18" charset="0"/>
                      </a:rPr>
                      <m:t>=</m:t>
                    </m:r>
                    <m:d>
                      <m:dPr>
                        <m:begChr m:val="["/>
                        <m:endChr m:val="]"/>
                        <m:ctrlPr>
                          <a:rPr lang="en-US" i="1" smtClean="0">
                            <a:solidFill>
                              <a:schemeClr val="tx1"/>
                            </a:solidFill>
                            <a:latin typeface="Cambria Math" panose="02040503050406030204" pitchFamily="18" charset="0"/>
                          </a:rPr>
                        </m:ctrlPr>
                      </m:dPr>
                      <m:e>
                        <m:eqArr>
                          <m:eqArrPr>
                            <m:ctrlPr>
                              <a:rPr lang="en-US" i="1" smtClean="0">
                                <a:solidFill>
                                  <a:schemeClr val="tx1"/>
                                </a:solidFill>
                                <a:latin typeface="Cambria Math" panose="02040503050406030204" pitchFamily="18" charset="0"/>
                              </a:rPr>
                            </m:ctrlPr>
                          </m:eqArr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e>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e>
                        </m:eqArr>
                      </m:e>
                    </m:d>
                  </m:oMath>
                </a14:m>
                <a:endParaRPr lang="en-US" dirty="0">
                  <a:solidFill>
                    <a:schemeClr val="tx1"/>
                  </a:solidFill>
                </a:endParaRPr>
              </a:p>
            </p:txBody>
          </p:sp>
        </mc:Choice>
        <mc:Fallback>
          <p:sp>
            <p:nvSpPr>
              <p:cNvPr id="3" name="TextBox 2">
                <a:extLst>
                  <a:ext uri="{FF2B5EF4-FFF2-40B4-BE49-F238E27FC236}">
                    <a16:creationId xmlns:a16="http://schemas.microsoft.com/office/drawing/2014/main" id="{322F61C8-074E-A35E-FCE5-A2B3F049053E}"/>
                  </a:ext>
                </a:extLst>
              </p:cNvPr>
              <p:cNvSpPr txBox="1">
                <a:spLocks noRot="1" noChangeAspect="1" noMove="1" noResize="1" noEditPoints="1" noAdjustHandles="1" noChangeArrowheads="1" noChangeShapeType="1" noTextEdit="1"/>
              </p:cNvSpPr>
              <p:nvPr/>
            </p:nvSpPr>
            <p:spPr>
              <a:xfrm>
                <a:off x="2111963" y="1948618"/>
                <a:ext cx="984381" cy="452111"/>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3C9CB3BD-D2EF-ED64-BFE7-D019B4304C0B}"/>
                  </a:ext>
                </a:extLst>
              </p:cNvPr>
              <p:cNvSpPr/>
              <p:nvPr/>
            </p:nvSpPr>
            <p:spPr>
              <a:xfrm>
                <a:off x="2165635" y="2655793"/>
                <a:ext cx="877035" cy="452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d>
                        <m:dPr>
                          <m:begChr m:val="["/>
                          <m:endChr m:val="]"/>
                          <m:ctrlPr>
                            <a:rPr lang="en-US" i="1" smtClean="0">
                              <a:solidFill>
                                <a:schemeClr val="tx1"/>
                              </a:solidFill>
                              <a:latin typeface="Cambria Math" panose="02040503050406030204" pitchFamily="18" charset="0"/>
                            </a:rPr>
                          </m:ctrlPr>
                        </m:dPr>
                        <m:e>
                          <m:eqArr>
                            <m:eqArrPr>
                              <m:ctrlPr>
                                <a:rPr lang="en-US" i="1">
                                  <a:solidFill>
                                    <a:schemeClr val="tx1"/>
                                  </a:solidFill>
                                  <a:latin typeface="Cambria Math" panose="02040503050406030204" pitchFamily="18" charset="0"/>
                                </a:rPr>
                              </m:ctrlPr>
                            </m:eqArrPr>
                            <m:e>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1</m:t>
                                  </m:r>
                                </m:sub>
                              </m:sSub>
                            </m:e>
                            <m:e>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e>
                          </m:eqArr>
                        </m:e>
                      </m:d>
                    </m:oMath>
                  </m:oMathPara>
                </a14:m>
                <a:endParaRPr lang="en-US" dirty="0">
                  <a:solidFill>
                    <a:schemeClr val="tx1"/>
                  </a:solidFill>
                </a:endParaRPr>
              </a:p>
            </p:txBody>
          </p:sp>
        </mc:Choice>
        <mc:Fallback>
          <p:sp>
            <p:nvSpPr>
              <p:cNvPr id="4" name="Rectangle 3">
                <a:extLst>
                  <a:ext uri="{FF2B5EF4-FFF2-40B4-BE49-F238E27FC236}">
                    <a16:creationId xmlns:a16="http://schemas.microsoft.com/office/drawing/2014/main" id="{3C9CB3BD-D2EF-ED64-BFE7-D019B4304C0B}"/>
                  </a:ext>
                </a:extLst>
              </p:cNvPr>
              <p:cNvSpPr>
                <a:spLocks noRot="1" noChangeAspect="1" noMove="1" noResize="1" noEditPoints="1" noAdjustHandles="1" noChangeArrowheads="1" noChangeShapeType="1" noTextEdit="1"/>
              </p:cNvSpPr>
              <p:nvPr/>
            </p:nvSpPr>
            <p:spPr>
              <a:xfrm>
                <a:off x="2165635" y="2655793"/>
                <a:ext cx="877035" cy="452111"/>
              </a:xfrm>
              <a:prstGeom prst="rect">
                <a:avLst/>
              </a:prstGeom>
              <a:blipFill>
                <a:blip r:embed="rId5"/>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817984F-2A59-7162-B0CC-34B716DA7605}"/>
                  </a:ext>
                </a:extLst>
              </p:cNvPr>
              <p:cNvSpPr txBox="1"/>
              <p:nvPr/>
            </p:nvSpPr>
            <p:spPr>
              <a:xfrm>
                <a:off x="3525170" y="1948618"/>
                <a:ext cx="2144110" cy="4501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𝑀</m:t>
                      </m:r>
                      <m:r>
                        <a:rPr lang="en-US" b="0" i="1" smtClean="0">
                          <a:solidFill>
                            <a:schemeClr val="tx1"/>
                          </a:solidFill>
                          <a:latin typeface="Cambria Math" panose="02040503050406030204" pitchFamily="18" charset="0"/>
                        </a:rPr>
                        <m:t>=</m:t>
                      </m:r>
                      <m:d>
                        <m:dPr>
                          <m:begChr m:val="["/>
                          <m:endChr m:val="]"/>
                          <m:ctrlPr>
                            <a:rPr lang="en-US" i="1" smtClean="0">
                              <a:solidFill>
                                <a:schemeClr val="tx1"/>
                              </a:solidFill>
                              <a:latin typeface="Cambria Math" panose="02040503050406030204" pitchFamily="18" charset="0"/>
                            </a:rPr>
                          </m:ctrlPr>
                        </m:dPr>
                        <m:e>
                          <m:m>
                            <m:mPr>
                              <m:mcs>
                                <m:mc>
                                  <m:mcPr>
                                    <m:count m:val="2"/>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2</m:t>
                                </m:r>
                              </m:e>
                              <m:e>
                                <m:r>
                                  <a:rPr lang="en-US" b="0" i="1" smtClean="0">
                                    <a:solidFill>
                                      <a:schemeClr val="tx1"/>
                                    </a:solidFill>
                                    <a:latin typeface="Cambria Math" panose="02040503050406030204" pitchFamily="18" charset="0"/>
                                  </a:rPr>
                                  <m:t>−1</m:t>
                                </m:r>
                              </m:e>
                            </m:mr>
                            <m:mr>
                              <m:e>
                                <m:r>
                                  <a:rPr lang="en-US" b="0" i="1" smtClean="0">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1</m:t>
                                </m:r>
                              </m:e>
                            </m:mr>
                          </m:m>
                        </m:e>
                      </m:d>
                    </m:oMath>
                  </m:oMathPara>
                </a14:m>
                <a:endParaRPr lang="en-US" dirty="0">
                  <a:solidFill>
                    <a:schemeClr val="tx1"/>
                  </a:solidFill>
                </a:endParaRPr>
              </a:p>
            </p:txBody>
          </p:sp>
        </mc:Choice>
        <mc:Fallback>
          <p:sp>
            <p:nvSpPr>
              <p:cNvPr id="5" name="TextBox 4">
                <a:extLst>
                  <a:ext uri="{FF2B5EF4-FFF2-40B4-BE49-F238E27FC236}">
                    <a16:creationId xmlns:a16="http://schemas.microsoft.com/office/drawing/2014/main" id="{C817984F-2A59-7162-B0CC-34B716DA7605}"/>
                  </a:ext>
                </a:extLst>
              </p:cNvPr>
              <p:cNvSpPr txBox="1">
                <a:spLocks noRot="1" noChangeAspect="1" noMove="1" noResize="1" noEditPoints="1" noAdjustHandles="1" noChangeArrowheads="1" noChangeShapeType="1" noTextEdit="1"/>
              </p:cNvSpPr>
              <p:nvPr/>
            </p:nvSpPr>
            <p:spPr>
              <a:xfrm>
                <a:off x="3525170" y="1948618"/>
                <a:ext cx="2144110" cy="4501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23C90C4-1A19-82AB-8278-7515A16FF1CD}"/>
                  </a:ext>
                </a:extLst>
              </p:cNvPr>
              <p:cNvSpPr txBox="1"/>
              <p:nvPr/>
            </p:nvSpPr>
            <p:spPr>
              <a:xfrm>
                <a:off x="3499945" y="2651946"/>
                <a:ext cx="2144110" cy="4501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d>
                        <m:dPr>
                          <m:begChr m:val="["/>
                          <m:endChr m:val="]"/>
                          <m:ctrlPr>
                            <a:rPr lang="en-US" i="1" smtClean="0">
                              <a:solidFill>
                                <a:schemeClr val="tx1"/>
                              </a:solidFill>
                              <a:latin typeface="Cambria Math" panose="02040503050406030204" pitchFamily="18" charset="0"/>
                            </a:rPr>
                          </m:ctrlPr>
                        </m:dPr>
                        <m:e>
                          <m:m>
                            <m:mPr>
                              <m:mcs>
                                <m:mc>
                                  <m:mcPr>
                                    <m:count m:val="2"/>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−1</m:t>
                                </m:r>
                              </m:e>
                            </m:mr>
                            <m:mr>
                              <m:e>
                                <m:r>
                                  <a:rPr lang="en-US" b="0" i="1" smtClean="0">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2</m:t>
                                </m:r>
                              </m:e>
                            </m:mr>
                          </m:m>
                        </m:e>
                      </m:d>
                    </m:oMath>
                  </m:oMathPara>
                </a14:m>
                <a:endParaRPr lang="en-US" dirty="0">
                  <a:solidFill>
                    <a:schemeClr val="tx1"/>
                  </a:solidFill>
                </a:endParaRPr>
              </a:p>
            </p:txBody>
          </p:sp>
        </mc:Choice>
        <mc:Fallback>
          <p:sp>
            <p:nvSpPr>
              <p:cNvPr id="18" name="TextBox 17">
                <a:extLst>
                  <a:ext uri="{FF2B5EF4-FFF2-40B4-BE49-F238E27FC236}">
                    <a16:creationId xmlns:a16="http://schemas.microsoft.com/office/drawing/2014/main" id="{D23C90C4-1A19-82AB-8278-7515A16FF1CD}"/>
                  </a:ext>
                </a:extLst>
              </p:cNvPr>
              <p:cNvSpPr txBox="1">
                <a:spLocks noRot="1" noChangeAspect="1" noMove="1" noResize="1" noEditPoints="1" noAdjustHandles="1" noChangeArrowheads="1" noChangeShapeType="1" noTextEdit="1"/>
              </p:cNvSpPr>
              <p:nvPr/>
            </p:nvSpPr>
            <p:spPr>
              <a:xfrm>
                <a:off x="3499945" y="2651946"/>
                <a:ext cx="2144110" cy="450188"/>
              </a:xfrm>
              <a:prstGeom prst="rect">
                <a:avLst/>
              </a:prstGeom>
              <a:blipFill>
                <a:blip r:embed="rId7"/>
                <a:stretch>
                  <a:fillRect b="-270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C0A15195-A081-941C-0937-036CBB3E5496}"/>
              </a:ext>
            </a:extLst>
          </p:cNvPr>
          <p:cNvCxnSpPr>
            <a:cxnSpLocks/>
          </p:cNvCxnSpPr>
          <p:nvPr/>
        </p:nvCxnSpPr>
        <p:spPr>
          <a:xfrm>
            <a:off x="319583" y="3199350"/>
            <a:ext cx="8648924"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C62DB025-2EAA-8DD5-1DAC-D2CA842859AA}"/>
                  </a:ext>
                </a:extLst>
              </p:cNvPr>
              <p:cNvSpPr/>
              <p:nvPr/>
            </p:nvSpPr>
            <p:spPr>
              <a:xfrm>
                <a:off x="1784657" y="3452490"/>
                <a:ext cx="6893156" cy="1059777"/>
              </a:xfrm>
              <a:prstGeom prst="rect">
                <a:avLst/>
              </a:prstGeom>
              <a:ln>
                <a:solidFill>
                  <a:srgbClr val="FFC000"/>
                </a:solid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3</m:t>
                      </m:r>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𝑝</m:t>
                          </m:r>
                        </m:e>
                        <m:sub>
                          <m:r>
                            <a:rPr lang="en-US" i="1">
                              <a:solidFill>
                                <a:schemeClr val="tx1"/>
                              </a:solidFill>
                              <a:latin typeface="Cambria Math" panose="02040503050406030204" pitchFamily="18" charset="0"/>
                              <a:ea typeface="Cambria Math" panose="02040503050406030204" pitchFamily="18" charset="0"/>
                            </a:rPr>
                            <m:t>1</m:t>
                          </m:r>
                        </m:sub>
                      </m:sSub>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𝑞</m:t>
                          </m:r>
                        </m:e>
                        <m:sub>
                          <m:r>
                            <a:rPr lang="en-US" i="1">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+2</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𝑝</m:t>
                          </m:r>
                        </m:e>
                        <m:sub>
                          <m:r>
                            <a:rPr lang="en-US" i="1">
                              <a:solidFill>
                                <a:schemeClr val="tx1"/>
                              </a:solidFill>
                              <a:latin typeface="Cambria Math" panose="02040503050406030204" pitchFamily="18" charset="0"/>
                              <a:ea typeface="Cambria Math" panose="02040503050406030204" pitchFamily="18" charset="0"/>
                            </a:rPr>
                            <m:t>1</m:t>
                          </m:r>
                        </m:sub>
                      </m:sSub>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𝑞</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+2</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𝑝</m:t>
                          </m:r>
                        </m:e>
                        <m:sub>
                          <m:r>
                            <a:rPr lang="en-US" b="0" i="1" smtClean="0">
                              <a:solidFill>
                                <a:schemeClr val="tx1"/>
                              </a:solidFill>
                              <a:latin typeface="Cambria Math" panose="02040503050406030204" pitchFamily="18" charset="0"/>
                              <a:ea typeface="Cambria Math" panose="02040503050406030204" pitchFamily="18" charset="0"/>
                            </a:rPr>
                            <m:t>2</m:t>
                          </m:r>
                        </m:sub>
                      </m:sSub>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𝑞</m:t>
                          </m:r>
                        </m:e>
                        <m:sub>
                          <m:r>
                            <a:rPr lang="en-US" i="1">
                              <a:solidFill>
                                <a:schemeClr val="tx1"/>
                              </a:solidFill>
                              <a:latin typeface="Cambria Math" panose="02040503050406030204" pitchFamily="18" charset="0"/>
                              <a:ea typeface="Cambria Math" panose="02040503050406030204" pitchFamily="18" charset="0"/>
                            </a:rPr>
                            <m:t>1</m:t>
                          </m:r>
                        </m:sub>
                      </m:sSub>
                      <m:r>
                        <a:rPr lang="en-US" i="1">
                          <a:solidFill>
                            <a:schemeClr val="tx1"/>
                          </a:solidFill>
                          <a:latin typeface="Cambria Math" panose="02040503050406030204" pitchFamily="18" charset="0"/>
                          <a:ea typeface="Cambria Math" panose="02040503050406030204" pitchFamily="18" charset="0"/>
                        </a:rPr>
                        <m:t>−3</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𝑝</m:t>
                          </m:r>
                        </m:e>
                        <m:sub>
                          <m:r>
                            <a:rPr lang="en-US" b="0" i="1" smtClean="0">
                              <a:solidFill>
                                <a:schemeClr val="tx1"/>
                              </a:solidFill>
                              <a:latin typeface="Cambria Math" panose="02040503050406030204" pitchFamily="18" charset="0"/>
                              <a:ea typeface="Cambria Math" panose="02040503050406030204" pitchFamily="18" charset="0"/>
                            </a:rPr>
                            <m:t>2</m:t>
                          </m:r>
                        </m:sub>
                      </m:sSub>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𝑞</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𝛼</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𝛽</m:t>
                      </m:r>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𝜃</m:t>
                          </m:r>
                        </m:e>
                        <m:sub>
                          <m:r>
                            <a:rPr lang="en-US" i="1">
                              <a:solidFill>
                                <a:schemeClr val="tx1"/>
                              </a:solidFill>
                              <a:latin typeface="Cambria Math" panose="02040503050406030204" pitchFamily="18" charset="0"/>
                              <a:ea typeface="Cambria Math" panose="02040503050406030204" pitchFamily="18" charset="0"/>
                            </a:rPr>
                            <m:t>1</m:t>
                          </m:r>
                        </m:sub>
                      </m:sSub>
                      <m:sSup>
                        <m:sSupPr>
                          <m:ctrlPr>
                            <a:rPr lang="en-US" i="1">
                              <a:solidFill>
                                <a:schemeClr val="tx1"/>
                              </a:solidFill>
                              <a:latin typeface="Cambria Math" panose="02040503050406030204" pitchFamily="18" charset="0"/>
                              <a:ea typeface="Cambria Math" panose="02040503050406030204" pitchFamily="18" charset="0"/>
                            </a:rPr>
                          </m:ctrlPr>
                        </m:sSupPr>
                        <m:e>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𝑝</m:t>
                                  </m:r>
                                </m:e>
                                <m:sub>
                                  <m:r>
                                    <a:rPr lang="en-US" i="1">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𝑝</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−1</m:t>
                              </m:r>
                            </m:e>
                          </m:d>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ea typeface="Cambria Math" panose="02040503050406030204" pitchFamily="18" charset="0"/>
                            </a:rPr>
                            <m:t>2</m:t>
                          </m:r>
                        </m:sub>
                      </m:sSub>
                      <m:sSup>
                        <m:sSupPr>
                          <m:ctrlPr>
                            <a:rPr lang="en-US" i="1">
                              <a:solidFill>
                                <a:schemeClr val="tx1"/>
                              </a:solidFill>
                              <a:latin typeface="Cambria Math" panose="02040503050406030204" pitchFamily="18" charset="0"/>
                              <a:ea typeface="Cambria Math" panose="02040503050406030204" pitchFamily="18" charset="0"/>
                            </a:rPr>
                          </m:ctrlPr>
                        </m:sSupPr>
                        <m:e>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𝑞</m:t>
                                  </m:r>
                                </m:e>
                                <m:sub>
                                  <m:r>
                                    <a:rPr lang="en-US" i="1">
                                      <a:solidFill>
                                        <a:schemeClr val="tx1"/>
                                      </a:solidFill>
                                      <a:latin typeface="Cambria Math" panose="02040503050406030204" pitchFamily="18" charset="0"/>
                                      <a:ea typeface="Cambria Math" panose="02040503050406030204" pitchFamily="18" charset="0"/>
                                    </a:rPr>
                                    <m:t>1</m:t>
                                  </m:r>
                                </m:sub>
                              </m:sSub>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𝑞</m:t>
                                  </m:r>
                                </m:e>
                                <m:sub>
                                  <m:r>
                                    <a:rPr lang="en-US" i="1">
                                      <a:solidFill>
                                        <a:schemeClr val="tx1"/>
                                      </a:solidFill>
                                      <a:latin typeface="Cambria Math" panose="02040503050406030204" pitchFamily="18" charset="0"/>
                                      <a:ea typeface="Cambria Math" panose="02040503050406030204" pitchFamily="18" charset="0"/>
                                    </a:rPr>
                                    <m:t>2</m:t>
                                  </m:r>
                                </m:sub>
                              </m:sSub>
                              <m:r>
                                <a:rPr lang="en-US" i="1">
                                  <a:solidFill>
                                    <a:schemeClr val="tx1"/>
                                  </a:solidFill>
                                  <a:latin typeface="Cambria Math" panose="02040503050406030204" pitchFamily="18" charset="0"/>
                                  <a:ea typeface="Cambria Math" panose="02040503050406030204" pitchFamily="18" charset="0"/>
                                </a:rPr>
                                <m:t>−1</m:t>
                              </m:r>
                            </m:e>
                          </m:d>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ea typeface="Cambria Math" panose="02040503050406030204" pitchFamily="18" charset="0"/>
                            </a:rPr>
                            <m:t>𝑖</m:t>
                          </m:r>
                        </m:sub>
                      </m:sSub>
                      <m:sSup>
                        <m:sSupPr>
                          <m:ctrlPr>
                            <a:rPr lang="en-US" i="1">
                              <a:solidFill>
                                <a:schemeClr val="tx1"/>
                              </a:solidFill>
                              <a:latin typeface="Cambria Math" panose="02040503050406030204" pitchFamily="18" charset="0"/>
                              <a:ea typeface="Cambria Math" panose="02040503050406030204" pitchFamily="18" charset="0"/>
                            </a:rPr>
                          </m:ctrlPr>
                        </m:sSupPr>
                        <m:e>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𝑝</m:t>
                                  </m:r>
                                </m:e>
                                <m:sub>
                                  <m:r>
                                    <a:rPr lang="en-US" i="1">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𝑝</m:t>
                                  </m:r>
                                </m:e>
                                <m:sub>
                                  <m:r>
                                    <a:rPr lang="en-US" i="1">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𝛽</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𝜂</m:t>
                              </m:r>
                            </m:e>
                          </m:d>
                        </m:e>
                        <m:sup>
                          <m:r>
                            <a:rPr lang="en-US" i="1">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ea typeface="Cambria Math" panose="02040503050406030204" pitchFamily="18" charset="0"/>
                            </a:rPr>
                            <m:t>𝑖</m:t>
                          </m:r>
                        </m:sub>
                      </m:sSub>
                      <m:sSup>
                        <m:sSupPr>
                          <m:ctrlPr>
                            <a:rPr lang="en-US" i="1">
                              <a:solidFill>
                                <a:schemeClr val="tx1"/>
                              </a:solidFill>
                              <a:latin typeface="Cambria Math" panose="02040503050406030204" pitchFamily="18" charset="0"/>
                              <a:ea typeface="Cambria Math" panose="02040503050406030204" pitchFamily="18" charset="0"/>
                            </a:rPr>
                          </m:ctrlPr>
                        </m:sSupPr>
                        <m:e>
                          <m:d>
                            <m:dPr>
                              <m:ctrlPr>
                                <a:rPr lang="en-US" i="1">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𝑝</m:t>
                                  </m:r>
                                </m:e>
                                <m:sub>
                                  <m:r>
                                    <a:rPr lang="en-US" i="1">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+2</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𝑝</m:t>
                                  </m:r>
                                </m:e>
                                <m:sub>
                                  <m:r>
                                    <a:rPr lang="en-US" i="1">
                                      <a:solidFill>
                                        <a:schemeClr val="tx1"/>
                                      </a:solidFill>
                                      <a:latin typeface="Cambria Math" panose="02040503050406030204" pitchFamily="18" charset="0"/>
                                      <a:ea typeface="Cambria Math" panose="02040503050406030204" pitchFamily="18" charset="0"/>
                                    </a:rPr>
                                    <m:t>2</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𝛽</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𝜂</m:t>
                              </m:r>
                            </m:e>
                          </m:d>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i="1">
                              <a:solidFill>
                                <a:schemeClr val="tx1"/>
                              </a:solidFill>
                              <a:latin typeface="Cambria Math" panose="02040503050406030204" pitchFamily="18" charset="0"/>
                              <a:ea typeface="Cambria Math" panose="02040503050406030204" pitchFamily="18" charset="0"/>
                            </a:rPr>
                            <m:t>𝑖</m:t>
                          </m:r>
                        </m:sub>
                      </m:sSub>
                      <m:sSup>
                        <m:sSupPr>
                          <m:ctrlPr>
                            <a:rPr lang="en-US" i="1">
                              <a:solidFill>
                                <a:schemeClr val="tx1"/>
                              </a:solidFill>
                              <a:latin typeface="Cambria Math" panose="02040503050406030204" pitchFamily="18" charset="0"/>
                              <a:ea typeface="Cambria Math" panose="02040503050406030204" pitchFamily="18" charset="0"/>
                            </a:rPr>
                          </m:ctrlPr>
                        </m:sSupPr>
                        <m:e>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𝑞</m:t>
                                  </m:r>
                                </m:e>
                                <m:sub>
                                  <m:r>
                                    <a:rPr lang="en-US" i="1">
                                      <a:solidFill>
                                        <a:schemeClr val="tx1"/>
                                      </a:solidFill>
                                      <a:latin typeface="Cambria Math" panose="02040503050406030204" pitchFamily="18" charset="0"/>
                                      <a:ea typeface="Cambria Math" panose="02040503050406030204" pitchFamily="18" charset="0"/>
                                    </a:rPr>
                                    <m:t>1</m:t>
                                  </m:r>
                                </m:sub>
                              </m:sSub>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𝑞</m:t>
                                  </m:r>
                                </m:e>
                                <m:sub>
                                  <m:r>
                                    <a:rPr lang="en-US" i="1">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𝛼</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𝜉</m:t>
                              </m:r>
                            </m:e>
                          </m:d>
                        </m:e>
                        <m:sup>
                          <m:r>
                            <a:rPr lang="en-US" i="1">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i="1">
                              <a:solidFill>
                                <a:schemeClr val="tx1"/>
                              </a:solidFill>
                              <a:latin typeface="Cambria Math" panose="02040503050406030204" pitchFamily="18" charset="0"/>
                              <a:ea typeface="Cambria Math" panose="02040503050406030204" pitchFamily="18" charset="0"/>
                            </a:rPr>
                            <m:t>𝑖</m:t>
                          </m:r>
                        </m:sub>
                      </m:sSub>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2</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𝑞</m:t>
                              </m:r>
                            </m:e>
                            <m:sub>
                              <m:r>
                                <a:rPr lang="en-US" i="1">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𝑞</m:t>
                              </m:r>
                            </m:e>
                            <m:sub>
                              <m:r>
                                <a:rPr lang="en-US" i="1">
                                  <a:solidFill>
                                    <a:schemeClr val="tx1"/>
                                  </a:solidFill>
                                  <a:latin typeface="Cambria Math" panose="02040503050406030204" pitchFamily="18" charset="0"/>
                                  <a:ea typeface="Cambria Math" panose="02040503050406030204" pitchFamily="18" charset="0"/>
                                </a:rPr>
                                <m:t>2</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𝛼</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𝜉</m:t>
                          </m:r>
                          <m:r>
                            <a:rPr lang="en-US" i="1">
                              <a:solidFill>
                                <a:schemeClr val="tx1"/>
                              </a:solidFill>
                              <a:latin typeface="Cambria Math" panose="02040503050406030204" pitchFamily="18" charset="0"/>
                              <a:ea typeface="Cambria Math" panose="02040503050406030204" pitchFamily="18" charset="0"/>
                            </a:rPr>
                            <m:t>)</m:t>
                          </m:r>
                        </m:e>
                        <m:sup>
                          <m:r>
                            <a:rPr lang="en-US" i="1">
                              <a:solidFill>
                                <a:schemeClr val="tx1"/>
                              </a:solidFill>
                              <a:latin typeface="Cambria Math" panose="02040503050406030204" pitchFamily="18" charset="0"/>
                              <a:ea typeface="Cambria Math" panose="02040503050406030204" pitchFamily="18" charset="0"/>
                            </a:rPr>
                            <m:t>2</m:t>
                          </m:r>
                        </m:sup>
                      </m:sSup>
                    </m:oMath>
                  </m:oMathPara>
                </a14:m>
                <a:endParaRPr lang="en-US" dirty="0"/>
              </a:p>
            </p:txBody>
          </p:sp>
        </mc:Choice>
        <mc:Fallback>
          <p:sp>
            <p:nvSpPr>
              <p:cNvPr id="12" name="Rectangle 11">
                <a:extLst>
                  <a:ext uri="{FF2B5EF4-FFF2-40B4-BE49-F238E27FC236}">
                    <a16:creationId xmlns:a16="http://schemas.microsoft.com/office/drawing/2014/main" id="{C62DB025-2EAA-8DD5-1DAC-D2CA842859AA}"/>
                  </a:ext>
                </a:extLst>
              </p:cNvPr>
              <p:cNvSpPr>
                <a:spLocks noRot="1" noChangeAspect="1" noMove="1" noResize="1" noEditPoints="1" noAdjustHandles="1" noChangeArrowheads="1" noChangeShapeType="1" noTextEdit="1"/>
              </p:cNvSpPr>
              <p:nvPr/>
            </p:nvSpPr>
            <p:spPr>
              <a:xfrm>
                <a:off x="1784657" y="3452490"/>
                <a:ext cx="6893156" cy="1059777"/>
              </a:xfrm>
              <a:prstGeom prst="rect">
                <a:avLst/>
              </a:prstGeom>
              <a:blipFill>
                <a:blip r:embed="rId8"/>
                <a:stretch>
                  <a:fillRect/>
                </a:stretch>
              </a:blipFill>
              <a:ln>
                <a:solidFill>
                  <a:srgbClr val="FFC000"/>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DA7212F6-A082-5692-AC44-FC464969EAC8}"/>
              </a:ext>
            </a:extLst>
          </p:cNvPr>
          <p:cNvSpPr txBox="1"/>
          <p:nvPr/>
        </p:nvSpPr>
        <p:spPr>
          <a:xfrm>
            <a:off x="319583" y="3440735"/>
            <a:ext cx="1336916" cy="307777"/>
          </a:xfrm>
          <a:prstGeom prst="rect">
            <a:avLst/>
          </a:prstGeom>
          <a:noFill/>
          <a:ln>
            <a:solidFill>
              <a:srgbClr val="FFC000"/>
            </a:solidFill>
          </a:ln>
        </p:spPr>
        <p:txBody>
          <a:bodyPr wrap="square" rtlCol="0">
            <a:spAutoFit/>
          </a:bodyPr>
          <a:lstStyle/>
          <a:p>
            <a:r>
              <a:rPr lang="en-US" dirty="0">
                <a:solidFill>
                  <a:schemeClr val="tx1"/>
                </a:solidFill>
              </a:rPr>
              <a:t>Minimize:</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42F8A51-596C-6F48-8D4A-51EA282500B3}"/>
                  </a:ext>
                </a:extLst>
              </p:cNvPr>
              <p:cNvSpPr txBox="1"/>
              <p:nvPr/>
            </p:nvSpPr>
            <p:spPr>
              <a:xfrm>
                <a:off x="5695586" y="2051461"/>
                <a:ext cx="3227693" cy="860492"/>
              </a:xfrm>
              <a:prstGeom prst="rect">
                <a:avLst/>
              </a:prstGeom>
              <a:noFill/>
              <a:ln>
                <a:solidFill>
                  <a:srgbClr val="FFC000"/>
                </a:solidFill>
              </a:ln>
            </p:spPr>
            <p:txBody>
              <a:bodyPr wrap="square" rtlCol="0">
                <a:spAutoFit/>
              </a:bodyPr>
              <a:lstStyle/>
              <a:p>
                <a:pPr algn="ctr"/>
                <a:r>
                  <a:rPr lang="en-US" sz="1100" dirty="0">
                    <a:solidFill>
                      <a:schemeClr val="tx1"/>
                    </a:solidFill>
                    <a:ea typeface="Cambria Math" panose="02040503050406030204" pitchFamily="18" charset="0"/>
                  </a:rPr>
                  <a:t>	</a:t>
                </a:r>
                <a14:m>
                  <m:oMath xmlns:m="http://schemas.openxmlformats.org/officeDocument/2006/math">
                    <m:r>
                      <m:rPr>
                        <m:sty m:val="p"/>
                      </m:rPr>
                      <a:rPr lang="en-US" sz="1100" b="0" i="0" smtClean="0">
                        <a:solidFill>
                          <a:schemeClr val="tx1"/>
                        </a:solidFill>
                        <a:latin typeface="Cambria Math" panose="02040503050406030204" pitchFamily="18" charset="0"/>
                        <a:ea typeface="Cambria Math" panose="02040503050406030204" pitchFamily="18" charset="0"/>
                      </a:rPr>
                      <m:t>F</m:t>
                    </m:r>
                    <m:r>
                      <a:rPr lang="en-US" sz="1100" b="0" i="0"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m:t>
                    </m:r>
                    <m:sSup>
                      <m:sSupPr>
                        <m:ctrlPr>
                          <a:rPr lang="en-US" sz="1100" i="1" smtClean="0">
                            <a:solidFill>
                              <a:schemeClr val="tx1"/>
                            </a:solidFill>
                            <a:latin typeface="Cambria Math" panose="02040503050406030204" pitchFamily="18" charset="0"/>
                            <a:ea typeface="Cambria Math" panose="02040503050406030204" pitchFamily="18" charset="0"/>
                          </a:rPr>
                        </m:ctrlPr>
                      </m:sSupPr>
                      <m:e>
                        <m:r>
                          <a:rPr lang="en-US" sz="1100" i="1">
                            <a:solidFill>
                              <a:schemeClr val="tx1"/>
                            </a:solidFill>
                            <a:latin typeface="Cambria Math" panose="02040503050406030204" pitchFamily="18" charset="0"/>
                            <a:ea typeface="Cambria Math" panose="02040503050406030204" pitchFamily="18" charset="0"/>
                          </a:rPr>
                          <m:t>𝑝</m:t>
                        </m:r>
                      </m:e>
                      <m:sup>
                        <m:r>
                          <a:rPr lang="en-US" sz="1100" i="1">
                            <a:solidFill>
                              <a:schemeClr val="tx1"/>
                            </a:solidFill>
                            <a:latin typeface="Cambria Math" panose="02040503050406030204" pitchFamily="18" charset="0"/>
                            <a:ea typeface="Cambria Math" panose="02040503050406030204" pitchFamily="18" charset="0"/>
                          </a:rPr>
                          <m:t>𝑇</m:t>
                        </m:r>
                      </m:sup>
                    </m:sSup>
                    <m:d>
                      <m:dPr>
                        <m:ctrlPr>
                          <a:rPr lang="en-US" sz="1100" b="0" i="1" smtClean="0">
                            <a:solidFill>
                              <a:schemeClr val="tx1"/>
                            </a:solidFill>
                            <a:latin typeface="Cambria Math" panose="02040503050406030204" pitchFamily="18" charset="0"/>
                            <a:ea typeface="Cambria Math" panose="02040503050406030204" pitchFamily="18" charset="0"/>
                          </a:rPr>
                        </m:ctrlPr>
                      </m:dPr>
                      <m:e>
                        <m:r>
                          <a:rPr lang="en-US" sz="1100" i="1">
                            <a:solidFill>
                              <a:schemeClr val="tx1"/>
                            </a:solidFill>
                            <a:latin typeface="Cambria Math" panose="02040503050406030204" pitchFamily="18" charset="0"/>
                            <a:ea typeface="Cambria Math" panose="02040503050406030204" pitchFamily="18" charset="0"/>
                          </a:rPr>
                          <m:t>𝑀</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𝑁</m:t>
                        </m:r>
                      </m:e>
                    </m:d>
                    <m:r>
                      <a:rPr lang="en-US" sz="1100" i="1">
                        <a:solidFill>
                          <a:schemeClr val="tx1"/>
                        </a:solidFill>
                        <a:latin typeface="Cambria Math" panose="02040503050406030204" pitchFamily="18" charset="0"/>
                        <a:ea typeface="Cambria Math" panose="02040503050406030204" pitchFamily="18" charset="0"/>
                      </a:rPr>
                      <m:t>𝑞</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𝛼</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𝛽</m:t>
                    </m:r>
                    <m:r>
                      <a:rPr lang="en-US" sz="1100" b="0" i="1" smtClean="0">
                        <a:solidFill>
                          <a:schemeClr val="tx1"/>
                        </a:solidFill>
                        <a:latin typeface="Cambria Math" panose="02040503050406030204" pitchFamily="18" charset="0"/>
                        <a:ea typeface="Cambria Math" panose="02040503050406030204" pitchFamily="18" charset="0"/>
                      </a:rPr>
                      <m:t>−</m:t>
                    </m:r>
                    <m:sSub>
                      <m:sSubPr>
                        <m:ctrlPr>
                          <a:rPr lang="en-US" sz="1100" b="0" i="1" smtClean="0">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𝜃</m:t>
                        </m:r>
                      </m:e>
                      <m:sub>
                        <m:r>
                          <a:rPr lang="en-US" sz="1100" b="0" i="1" smtClean="0">
                            <a:solidFill>
                              <a:schemeClr val="tx1"/>
                            </a:solidFill>
                            <a:latin typeface="Cambria Math" panose="02040503050406030204" pitchFamily="18" charset="0"/>
                            <a:ea typeface="Cambria Math" panose="02040503050406030204" pitchFamily="18" charset="0"/>
                          </a:rPr>
                          <m:t>1</m:t>
                        </m:r>
                      </m:sub>
                    </m:sSub>
                    <m:sSup>
                      <m:sSupPr>
                        <m:ctrlPr>
                          <a:rPr lang="en-US" sz="1100" b="0" i="1" smtClean="0">
                            <a:solidFill>
                              <a:schemeClr val="tx1"/>
                            </a:solidFill>
                            <a:latin typeface="Cambria Math" panose="02040503050406030204" pitchFamily="18" charset="0"/>
                            <a:ea typeface="Cambria Math" panose="02040503050406030204" pitchFamily="18" charset="0"/>
                          </a:rPr>
                        </m:ctrlPr>
                      </m:sSupPr>
                      <m:e>
                        <m:d>
                          <m:dPr>
                            <m:ctrlPr>
                              <a:rPr lang="en-US" sz="1100" b="0" i="1" smtClean="0">
                                <a:solidFill>
                                  <a:schemeClr val="tx1"/>
                                </a:solidFill>
                                <a:latin typeface="Cambria Math" panose="02040503050406030204" pitchFamily="18" charset="0"/>
                                <a:ea typeface="Cambria Math" panose="02040503050406030204" pitchFamily="18" charset="0"/>
                              </a:rPr>
                            </m:ctrlPr>
                          </m:dPr>
                          <m:e>
                            <m:nary>
                              <m:naryPr>
                                <m:chr m:val="∑"/>
                                <m:supHide m:val="on"/>
                                <m:ctrlPr>
                                  <a:rPr lang="en-US" sz="1100" i="1">
                                    <a:solidFill>
                                      <a:schemeClr val="tx1"/>
                                    </a:solidFill>
                                    <a:latin typeface="Cambria Math" panose="02040503050406030204" pitchFamily="18" charset="0"/>
                                  </a:rPr>
                                </m:ctrlPr>
                              </m:naryPr>
                              <m:sub>
                                <m:r>
                                  <m:rPr>
                                    <m:brk m:alnAt="7"/>
                                  </m:rPr>
                                  <a:rPr lang="en-US" sz="1100" i="1">
                                    <a:solidFill>
                                      <a:schemeClr val="tx1"/>
                                    </a:solidFill>
                                    <a:latin typeface="Cambria Math" panose="02040503050406030204" pitchFamily="18" charset="0"/>
                                  </a:rPr>
                                  <m:t>𝑖</m:t>
                                </m:r>
                              </m:sub>
                              <m:sup/>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𝑝</m:t>
                                    </m:r>
                                  </m:e>
                                  <m:sub>
                                    <m:r>
                                      <a:rPr lang="en-US" sz="1100" i="1">
                                        <a:solidFill>
                                          <a:schemeClr val="tx1"/>
                                        </a:solidFill>
                                        <a:latin typeface="Cambria Math" panose="02040503050406030204" pitchFamily="18" charset="0"/>
                                      </a:rPr>
                                      <m:t>𝑖</m:t>
                                    </m:r>
                                  </m:sub>
                                </m:sSub>
                                <m:r>
                                  <a:rPr lang="en-US" sz="1100" b="0" i="1" smtClean="0">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1</m:t>
                                </m:r>
                              </m:e>
                            </m:nary>
                            <m:r>
                              <m:rPr>
                                <m:nor/>
                              </m:rPr>
                              <a:rPr lang="en-US" sz="1100" dirty="0">
                                <a:solidFill>
                                  <a:schemeClr val="tx1"/>
                                </a:solidFill>
                              </a:rPr>
                              <m:t> </m:t>
                            </m:r>
                          </m:e>
                        </m:d>
                      </m:e>
                      <m:sup>
                        <m:r>
                          <a:rPr lang="en-US" sz="1100" b="0" i="1" smtClean="0">
                            <a:solidFill>
                              <a:schemeClr val="tx1"/>
                            </a:solidFill>
                            <a:latin typeface="Cambria Math" panose="02040503050406030204" pitchFamily="18" charset="0"/>
                            <a:ea typeface="Cambria Math" panose="02040503050406030204" pitchFamily="18" charset="0"/>
                          </a:rPr>
                          <m:t>2</m:t>
                        </m:r>
                      </m:sup>
                    </m:sSup>
                    <m:r>
                      <a:rPr lang="en-US" sz="1100" b="0" i="1" smtClean="0">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ea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𝜃</m:t>
                        </m:r>
                      </m:e>
                      <m:sub>
                        <m:r>
                          <a:rPr lang="en-US" sz="1100" b="0" i="1" smtClean="0">
                            <a:solidFill>
                              <a:schemeClr val="tx1"/>
                            </a:solidFill>
                            <a:latin typeface="Cambria Math" panose="02040503050406030204" pitchFamily="18" charset="0"/>
                            <a:ea typeface="Cambria Math" panose="02040503050406030204" pitchFamily="18" charset="0"/>
                          </a:rPr>
                          <m:t>2</m:t>
                        </m:r>
                      </m:sub>
                    </m:sSub>
                    <m:sSup>
                      <m:sSupPr>
                        <m:ctrlPr>
                          <a:rPr lang="en-US" sz="1100" i="1">
                            <a:solidFill>
                              <a:schemeClr val="tx1"/>
                            </a:solidFill>
                            <a:latin typeface="Cambria Math" panose="02040503050406030204" pitchFamily="18" charset="0"/>
                            <a:ea typeface="Cambria Math" panose="02040503050406030204" pitchFamily="18" charset="0"/>
                          </a:rPr>
                        </m:ctrlPr>
                      </m:sSupPr>
                      <m:e>
                        <m:d>
                          <m:dPr>
                            <m:ctrlPr>
                              <a:rPr lang="en-US" sz="1100" i="1">
                                <a:solidFill>
                                  <a:schemeClr val="tx1"/>
                                </a:solidFill>
                                <a:latin typeface="Cambria Math" panose="02040503050406030204" pitchFamily="18" charset="0"/>
                                <a:ea typeface="Cambria Math" panose="02040503050406030204" pitchFamily="18" charset="0"/>
                              </a:rPr>
                            </m:ctrlPr>
                          </m:dPr>
                          <m:e>
                            <m:nary>
                              <m:naryPr>
                                <m:chr m:val="∑"/>
                                <m:supHide m:val="on"/>
                                <m:ctrlPr>
                                  <a:rPr lang="en-US" sz="1100" i="1">
                                    <a:solidFill>
                                      <a:schemeClr val="tx1"/>
                                    </a:solidFill>
                                    <a:latin typeface="Cambria Math" panose="02040503050406030204" pitchFamily="18" charset="0"/>
                                  </a:rPr>
                                </m:ctrlPr>
                              </m:naryPr>
                              <m:sub>
                                <m:r>
                                  <m:rPr>
                                    <m:brk m:alnAt="7"/>
                                  </m:rPr>
                                  <a:rPr lang="en-US" sz="1100" i="1">
                                    <a:solidFill>
                                      <a:schemeClr val="tx1"/>
                                    </a:solidFill>
                                    <a:latin typeface="Cambria Math" panose="02040503050406030204" pitchFamily="18" charset="0"/>
                                  </a:rPr>
                                  <m:t>𝑖</m:t>
                                </m:r>
                              </m:sub>
                              <m:sup/>
                              <m:e>
                                <m:sSub>
                                  <m:sSubPr>
                                    <m:ctrlPr>
                                      <a:rPr lang="en-US" sz="110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𝑞</m:t>
                                    </m:r>
                                  </m:e>
                                  <m:sub>
                                    <m:r>
                                      <a:rPr lang="en-US" sz="1100" i="1">
                                        <a:solidFill>
                                          <a:schemeClr val="tx1"/>
                                        </a:solidFill>
                                        <a:latin typeface="Cambria Math" panose="02040503050406030204" pitchFamily="18" charset="0"/>
                                      </a:rPr>
                                      <m:t>𝑖</m:t>
                                    </m:r>
                                  </m:sub>
                                </m:sSub>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1</m:t>
                                </m:r>
                              </m:e>
                            </m:nary>
                            <m:r>
                              <m:rPr>
                                <m:nor/>
                              </m:rPr>
                              <a:rPr lang="en-US" sz="1100" dirty="0">
                                <a:solidFill>
                                  <a:schemeClr val="tx1"/>
                                </a:solidFill>
                              </a:rPr>
                              <m:t> </m:t>
                            </m:r>
                          </m:e>
                        </m:d>
                      </m:e>
                      <m:sup>
                        <m:r>
                          <a:rPr lang="en-US" sz="1100" i="1">
                            <a:solidFill>
                              <a:schemeClr val="tx1"/>
                            </a:solidFill>
                            <a:latin typeface="Cambria Math" panose="02040503050406030204" pitchFamily="18" charset="0"/>
                            <a:ea typeface="Cambria Math" panose="02040503050406030204" pitchFamily="18" charset="0"/>
                          </a:rPr>
                          <m:t>2</m:t>
                        </m:r>
                      </m:sup>
                    </m:sSup>
                    <m:r>
                      <a:rPr lang="en-US" sz="1100" b="0" i="1" smtClean="0">
                        <a:solidFill>
                          <a:schemeClr val="tx1"/>
                        </a:solidFill>
                        <a:latin typeface="Cambria Math" panose="02040503050406030204" pitchFamily="18" charset="0"/>
                        <a:ea typeface="Cambria Math" panose="02040503050406030204" pitchFamily="18" charset="0"/>
                      </a:rPr>
                      <m:t>−</m:t>
                    </m:r>
                    <m:sSub>
                      <m:sSubPr>
                        <m:ctrlPr>
                          <a:rPr lang="en-US" sz="1100" b="0" i="1" smtClean="0">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𝜆</m:t>
                        </m:r>
                      </m:e>
                      <m:sub>
                        <m:r>
                          <a:rPr lang="en-US" sz="1100" b="0" i="1" smtClean="0">
                            <a:solidFill>
                              <a:schemeClr val="tx1"/>
                            </a:solidFill>
                            <a:latin typeface="Cambria Math" panose="02040503050406030204" pitchFamily="18" charset="0"/>
                            <a:ea typeface="Cambria Math" panose="02040503050406030204" pitchFamily="18" charset="0"/>
                          </a:rPr>
                          <m:t>𝑖</m:t>
                        </m:r>
                      </m:sub>
                    </m:sSub>
                    <m:sSup>
                      <m:sSupPr>
                        <m:ctrlPr>
                          <a:rPr lang="en-US" sz="1100" b="0" i="1" smtClean="0">
                            <a:solidFill>
                              <a:schemeClr val="tx1"/>
                            </a:solidFill>
                            <a:latin typeface="Cambria Math" panose="02040503050406030204" pitchFamily="18" charset="0"/>
                            <a:ea typeface="Cambria Math" panose="02040503050406030204" pitchFamily="18" charset="0"/>
                          </a:rPr>
                        </m:ctrlPr>
                      </m:sSupPr>
                      <m:e>
                        <m:d>
                          <m:dPr>
                            <m:ctrlPr>
                              <a:rPr lang="en-US" sz="1100" b="0" i="1" smtClean="0">
                                <a:solidFill>
                                  <a:schemeClr val="tx1"/>
                                </a:solidFill>
                                <a:latin typeface="Cambria Math" panose="02040503050406030204" pitchFamily="18" charset="0"/>
                                <a:ea typeface="Cambria Math" panose="02040503050406030204" pitchFamily="18" charset="0"/>
                              </a:rPr>
                            </m:ctrlPr>
                          </m:dPr>
                          <m:e>
                            <m:nary>
                              <m:naryPr>
                                <m:chr m:val="∑"/>
                                <m:supHide m:val="on"/>
                                <m:ctrlPr>
                                  <a:rPr lang="en-US" sz="1100" i="1">
                                    <a:solidFill>
                                      <a:schemeClr val="tx1"/>
                                    </a:solidFill>
                                    <a:latin typeface="Cambria Math" panose="02040503050406030204" pitchFamily="18" charset="0"/>
                                  </a:rPr>
                                </m:ctrlPr>
                              </m:naryPr>
                              <m:sub>
                                <m:r>
                                  <m:rPr>
                                    <m:brk m:alnAt="7"/>
                                  </m:rPr>
                                  <a:rPr lang="en-US" sz="1100" i="1">
                                    <a:solidFill>
                                      <a:schemeClr val="tx1"/>
                                    </a:solidFill>
                                    <a:latin typeface="Cambria Math" panose="02040503050406030204" pitchFamily="18" charset="0"/>
                                  </a:rPr>
                                  <m:t>𝑖</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𝑗</m:t>
                                </m:r>
                              </m:sub>
                              <m:sup/>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𝑛</m:t>
                                    </m:r>
                                  </m:e>
                                  <m:sub>
                                    <m:r>
                                      <a:rPr lang="en-US" sz="1100" i="1">
                                        <a:solidFill>
                                          <a:schemeClr val="tx1"/>
                                        </a:solidFill>
                                        <a:latin typeface="Cambria Math" panose="02040503050406030204" pitchFamily="18" charset="0"/>
                                      </a:rPr>
                                      <m:t>𝑗</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𝑖</m:t>
                                    </m:r>
                                  </m:sub>
                                </m:sSub>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𝑝</m:t>
                                    </m:r>
                                  </m:e>
                                  <m:sub>
                                    <m:r>
                                      <a:rPr lang="en-US" sz="1100" i="1">
                                        <a:solidFill>
                                          <a:schemeClr val="tx1"/>
                                        </a:solidFill>
                                        <a:latin typeface="Cambria Math" panose="02040503050406030204" pitchFamily="18" charset="0"/>
                                      </a:rPr>
                                      <m:t>𝑖</m:t>
                                    </m:r>
                                  </m:sub>
                                </m:sSub>
                                <m:r>
                                  <a:rPr lang="en-US" sz="1100" i="1">
                                    <a:solidFill>
                                      <a:schemeClr val="tx1"/>
                                    </a:solidFill>
                                    <a:latin typeface="Cambria Math" panose="02040503050406030204" pitchFamily="18" charset="0"/>
                                  </a:rPr>
                                  <m:t>−</m:t>
                                </m:r>
                              </m:e>
                            </m:nary>
                            <m:r>
                              <a:rPr lang="en-US" sz="1100" i="1">
                                <a:solidFill>
                                  <a:schemeClr val="tx1"/>
                                </a:solidFill>
                                <a:latin typeface="Cambria Math" panose="02040503050406030204" pitchFamily="18" charset="0"/>
                                <a:ea typeface="Cambria Math" panose="02040503050406030204" pitchFamily="18" charset="0"/>
                              </a:rPr>
                              <m:t>𝛽</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𝜂</m:t>
                            </m:r>
                          </m:e>
                        </m:d>
                      </m:e>
                      <m:sup>
                        <m:r>
                          <a:rPr lang="en-US" sz="1100" b="0" i="1" smtClean="0">
                            <a:solidFill>
                              <a:schemeClr val="tx1"/>
                            </a:solidFill>
                            <a:latin typeface="Cambria Math" panose="02040503050406030204" pitchFamily="18" charset="0"/>
                            <a:ea typeface="Cambria Math" panose="02040503050406030204" pitchFamily="18" charset="0"/>
                          </a:rPr>
                          <m:t>2</m:t>
                        </m:r>
                      </m:sup>
                    </m:sSup>
                    <m:r>
                      <a:rPr lang="en-US" sz="1100" b="0" i="1" smtClean="0">
                        <a:solidFill>
                          <a:schemeClr val="tx1"/>
                        </a:solidFill>
                        <a:latin typeface="Cambria Math" panose="02040503050406030204" pitchFamily="18" charset="0"/>
                        <a:ea typeface="Cambria Math" panose="02040503050406030204" pitchFamily="18" charset="0"/>
                      </a:rPr>
                      <m:t>−</m:t>
                    </m:r>
                    <m:sSub>
                      <m:sSubPr>
                        <m:ctrlPr>
                          <a:rPr lang="en-US" sz="1100" b="0" i="1" smtClean="0">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𝜑</m:t>
                        </m:r>
                      </m:e>
                      <m:sub>
                        <m:r>
                          <a:rPr lang="en-US" sz="1100" b="0" i="1" smtClean="0">
                            <a:solidFill>
                              <a:schemeClr val="tx1"/>
                            </a:solidFill>
                            <a:latin typeface="Cambria Math" panose="02040503050406030204" pitchFamily="18" charset="0"/>
                            <a:ea typeface="Cambria Math" panose="02040503050406030204" pitchFamily="18" charset="0"/>
                          </a:rPr>
                          <m:t>𝑖</m:t>
                        </m:r>
                      </m:sub>
                    </m:sSub>
                    <m:sSup>
                      <m:sSupPr>
                        <m:ctrlPr>
                          <a:rPr lang="en-US" sz="1100" b="0" i="1" smtClean="0">
                            <a:solidFill>
                              <a:schemeClr val="tx1"/>
                            </a:solidFill>
                            <a:latin typeface="Cambria Math" panose="02040503050406030204" pitchFamily="18" charset="0"/>
                            <a:ea typeface="Cambria Math" panose="02040503050406030204" pitchFamily="18" charset="0"/>
                          </a:rPr>
                        </m:ctrlPr>
                      </m:sSupPr>
                      <m:e>
                        <m:r>
                          <a:rPr lang="en-US" sz="1100" b="0" i="1" smtClean="0">
                            <a:solidFill>
                              <a:schemeClr val="tx1"/>
                            </a:solidFill>
                            <a:latin typeface="Cambria Math" panose="02040503050406030204" pitchFamily="18" charset="0"/>
                            <a:ea typeface="Cambria Math" panose="02040503050406030204" pitchFamily="18" charset="0"/>
                          </a:rPr>
                          <m:t>(</m:t>
                        </m:r>
                        <m:nary>
                          <m:naryPr>
                            <m:chr m:val="∑"/>
                            <m:supHide m:val="on"/>
                            <m:ctrlPr>
                              <a:rPr lang="en-US" sz="1100" i="1">
                                <a:solidFill>
                                  <a:schemeClr val="tx1"/>
                                </a:solidFill>
                                <a:latin typeface="Cambria Math" panose="02040503050406030204" pitchFamily="18" charset="0"/>
                              </a:rPr>
                            </m:ctrlPr>
                          </m:naryPr>
                          <m:sub>
                            <m:r>
                              <m:rPr>
                                <m:brk m:alnAt="7"/>
                              </m:rPr>
                              <a:rPr lang="en-US" sz="1100" i="1">
                                <a:solidFill>
                                  <a:schemeClr val="tx1"/>
                                </a:solidFill>
                                <a:latin typeface="Cambria Math" panose="02040503050406030204" pitchFamily="18" charset="0"/>
                              </a:rPr>
                              <m:t>𝑖</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𝑗</m:t>
                            </m:r>
                          </m:sub>
                          <m:sup/>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𝑚</m:t>
                                </m:r>
                              </m:e>
                              <m:sub>
                                <m:r>
                                  <a:rPr lang="en-US" sz="1100" i="1">
                                    <a:solidFill>
                                      <a:schemeClr val="tx1"/>
                                    </a:solidFill>
                                    <a:latin typeface="Cambria Math" panose="02040503050406030204" pitchFamily="18" charset="0"/>
                                  </a:rPr>
                                  <m:t>𝑖</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𝑗</m:t>
                                </m:r>
                              </m:sub>
                            </m:sSub>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𝑞</m:t>
                                </m:r>
                              </m:e>
                              <m:sub>
                                <m:r>
                                  <a:rPr lang="en-US" sz="1100" i="1">
                                    <a:solidFill>
                                      <a:schemeClr val="tx1"/>
                                    </a:solidFill>
                                    <a:latin typeface="Cambria Math" panose="02040503050406030204" pitchFamily="18" charset="0"/>
                                  </a:rPr>
                                  <m:t>𝑗</m:t>
                                </m:r>
                              </m:sub>
                            </m:sSub>
                            <m:r>
                              <a:rPr lang="en-US" sz="1100" i="1">
                                <a:solidFill>
                                  <a:schemeClr val="tx1"/>
                                </a:solidFill>
                                <a:latin typeface="Cambria Math" panose="02040503050406030204" pitchFamily="18" charset="0"/>
                              </a:rPr>
                              <m:t>−</m:t>
                            </m:r>
                          </m:e>
                        </m:nary>
                        <m:r>
                          <a:rPr lang="en-US" sz="1100" i="1">
                            <a:solidFill>
                              <a:schemeClr val="tx1"/>
                            </a:solidFill>
                            <a:latin typeface="Cambria Math" panose="02040503050406030204" pitchFamily="18" charset="0"/>
                            <a:ea typeface="Cambria Math" panose="02040503050406030204" pitchFamily="18" charset="0"/>
                          </a:rPr>
                          <m:t>𝛼</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𝜉</m:t>
                        </m:r>
                        <m:r>
                          <a:rPr lang="en-US" sz="1100" b="0" i="1" smtClean="0">
                            <a:solidFill>
                              <a:schemeClr val="tx1"/>
                            </a:solidFill>
                            <a:latin typeface="Cambria Math" panose="02040503050406030204" pitchFamily="18" charset="0"/>
                            <a:ea typeface="Cambria Math" panose="02040503050406030204" pitchFamily="18" charset="0"/>
                          </a:rPr>
                          <m:t>)</m:t>
                        </m:r>
                      </m:e>
                      <m:sup>
                        <m:r>
                          <a:rPr lang="en-US" sz="1100" b="0" i="1" smtClean="0">
                            <a:solidFill>
                              <a:schemeClr val="tx1"/>
                            </a:solidFill>
                            <a:latin typeface="Cambria Math" panose="02040503050406030204" pitchFamily="18" charset="0"/>
                            <a:ea typeface="Cambria Math" panose="02040503050406030204" pitchFamily="18" charset="0"/>
                          </a:rPr>
                          <m:t>2</m:t>
                        </m:r>
                      </m:sup>
                    </m:sSup>
                  </m:oMath>
                </a14:m>
                <a:endParaRPr lang="en-US" sz="1100" dirty="0"/>
              </a:p>
            </p:txBody>
          </p:sp>
        </mc:Choice>
        <mc:Fallback>
          <p:sp>
            <p:nvSpPr>
              <p:cNvPr id="26" name="TextBox 25">
                <a:extLst>
                  <a:ext uri="{FF2B5EF4-FFF2-40B4-BE49-F238E27FC236}">
                    <a16:creationId xmlns:a16="http://schemas.microsoft.com/office/drawing/2014/main" id="{342F8A51-596C-6F48-8D4A-51EA282500B3}"/>
                  </a:ext>
                </a:extLst>
              </p:cNvPr>
              <p:cNvSpPr txBox="1">
                <a:spLocks noRot="1" noChangeAspect="1" noMove="1" noResize="1" noEditPoints="1" noAdjustHandles="1" noChangeArrowheads="1" noChangeShapeType="1" noTextEdit="1"/>
              </p:cNvSpPr>
              <p:nvPr/>
            </p:nvSpPr>
            <p:spPr>
              <a:xfrm>
                <a:off x="5695586" y="2051461"/>
                <a:ext cx="3227693" cy="860492"/>
              </a:xfrm>
              <a:prstGeom prst="rect">
                <a:avLst/>
              </a:prstGeom>
              <a:blipFill>
                <a:blip r:embed="rId9"/>
                <a:stretch>
                  <a:fillRect t="-8696" b="-18841"/>
                </a:stretch>
              </a:blipFill>
              <a:ln>
                <a:solidFill>
                  <a:srgbClr val="FFC000"/>
                </a:solid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8" grpId="0"/>
      <p:bldP spid="12" grpId="0" animBg="1"/>
      <p:bldP spid="1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The Battle of the Sexes: Results </a:t>
            </a:r>
            <a:endParaRPr/>
          </a:p>
        </p:txBody>
      </p:sp>
      <p:pic>
        <p:nvPicPr>
          <p:cNvPr id="184" name="Google Shape;184;p25"/>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p:sp>
        <p:nvSpPr>
          <p:cNvPr id="2" name="TextBox 1">
            <a:extLst>
              <a:ext uri="{FF2B5EF4-FFF2-40B4-BE49-F238E27FC236}">
                <a16:creationId xmlns:a16="http://schemas.microsoft.com/office/drawing/2014/main" id="{F5EC4752-A786-3F17-0BC5-27B4A4317911}"/>
              </a:ext>
            </a:extLst>
          </p:cNvPr>
          <p:cNvSpPr txBox="1"/>
          <p:nvPr/>
        </p:nvSpPr>
        <p:spPr>
          <a:xfrm>
            <a:off x="792004" y="1333835"/>
            <a:ext cx="1917087" cy="307777"/>
          </a:xfrm>
          <a:prstGeom prst="rect">
            <a:avLst/>
          </a:prstGeom>
          <a:noFill/>
          <a:ln>
            <a:solidFill>
              <a:srgbClr val="FFC000"/>
            </a:solidFill>
          </a:ln>
        </p:spPr>
        <p:txBody>
          <a:bodyPr wrap="square" rtlCol="0">
            <a:spAutoFit/>
          </a:bodyPr>
          <a:lstStyle/>
          <a:p>
            <a:r>
              <a:rPr lang="en" dirty="0">
                <a:solidFill>
                  <a:schemeClr val="dk1"/>
                </a:solidFill>
                <a:latin typeface="Roboto"/>
                <a:ea typeface="Roboto"/>
                <a:cs typeface="Roboto"/>
                <a:sym typeface="Roboto"/>
              </a:rPr>
              <a:t>Simulated Annealing</a:t>
            </a:r>
            <a:endParaRPr lang="en-US" dirty="0"/>
          </a:p>
        </p:txBody>
      </p:sp>
      <p:pic>
        <p:nvPicPr>
          <p:cNvPr id="4" name="Picture 3" descr="Chart, bar chart, histogram&#10;&#10;Description automatically generated">
            <a:extLst>
              <a:ext uri="{FF2B5EF4-FFF2-40B4-BE49-F238E27FC236}">
                <a16:creationId xmlns:a16="http://schemas.microsoft.com/office/drawing/2014/main" id="{F50DB883-01C6-3976-FD8E-434306C5AAB5}"/>
              </a:ext>
            </a:extLst>
          </p:cNvPr>
          <p:cNvPicPr>
            <a:picLocks noChangeAspect="1"/>
          </p:cNvPicPr>
          <p:nvPr/>
        </p:nvPicPr>
        <p:blipFill>
          <a:blip r:embed="rId4"/>
          <a:stretch>
            <a:fillRect/>
          </a:stretch>
        </p:blipFill>
        <p:spPr>
          <a:xfrm>
            <a:off x="287252" y="1675413"/>
            <a:ext cx="2897132" cy="2019213"/>
          </a:xfrm>
          <a:prstGeom prst="rect">
            <a:avLst/>
          </a:prstGeom>
        </p:spPr>
      </p:pic>
      <p:sp>
        <p:nvSpPr>
          <p:cNvPr id="11" name="TextBox 10">
            <a:extLst>
              <a:ext uri="{FF2B5EF4-FFF2-40B4-BE49-F238E27FC236}">
                <a16:creationId xmlns:a16="http://schemas.microsoft.com/office/drawing/2014/main" id="{05E15A63-021C-80F5-6EAB-6F07BC4D75A7}"/>
              </a:ext>
            </a:extLst>
          </p:cNvPr>
          <p:cNvSpPr txBox="1"/>
          <p:nvPr/>
        </p:nvSpPr>
        <p:spPr>
          <a:xfrm>
            <a:off x="3339909" y="1308611"/>
            <a:ext cx="2532366" cy="307777"/>
          </a:xfrm>
          <a:prstGeom prst="rect">
            <a:avLst/>
          </a:prstGeom>
          <a:noFill/>
          <a:ln>
            <a:solidFill>
              <a:srgbClr val="FFC000"/>
            </a:solidFill>
          </a:ln>
        </p:spPr>
        <p:txBody>
          <a:bodyPr wrap="square" rtlCol="0">
            <a:spAutoFit/>
          </a:bodyPr>
          <a:lstStyle/>
          <a:p>
            <a:r>
              <a:rPr lang="en" dirty="0">
                <a:solidFill>
                  <a:schemeClr val="dk1"/>
                </a:solidFill>
                <a:latin typeface="Roboto"/>
                <a:ea typeface="Roboto"/>
                <a:cs typeface="Roboto"/>
                <a:sym typeface="Roboto"/>
              </a:rPr>
              <a:t>D-Wave Advantage 4.1 QPU</a:t>
            </a:r>
            <a:endParaRPr lang="en-US" dirty="0"/>
          </a:p>
        </p:txBody>
      </p:sp>
      <p:sp>
        <p:nvSpPr>
          <p:cNvPr id="12" name="TextBox 11">
            <a:extLst>
              <a:ext uri="{FF2B5EF4-FFF2-40B4-BE49-F238E27FC236}">
                <a16:creationId xmlns:a16="http://schemas.microsoft.com/office/drawing/2014/main" id="{C12D053F-BB8E-B7C1-273D-6F42502879B7}"/>
              </a:ext>
            </a:extLst>
          </p:cNvPr>
          <p:cNvSpPr txBox="1"/>
          <p:nvPr/>
        </p:nvSpPr>
        <p:spPr>
          <a:xfrm>
            <a:off x="6643977" y="1298013"/>
            <a:ext cx="1945077" cy="307777"/>
          </a:xfrm>
          <a:prstGeom prst="rect">
            <a:avLst/>
          </a:prstGeom>
          <a:noFill/>
          <a:ln>
            <a:solidFill>
              <a:srgbClr val="FFC000"/>
            </a:solidFill>
          </a:ln>
        </p:spPr>
        <p:txBody>
          <a:bodyPr wrap="square" rtlCol="0">
            <a:spAutoFit/>
          </a:bodyPr>
          <a:lstStyle/>
          <a:p>
            <a:r>
              <a:rPr lang="en" dirty="0">
                <a:solidFill>
                  <a:schemeClr val="dk1"/>
                </a:solidFill>
                <a:latin typeface="Roboto"/>
                <a:ea typeface="Roboto"/>
                <a:cs typeface="Roboto"/>
                <a:sym typeface="Roboto"/>
              </a:rPr>
              <a:t>D-Wave 2000 Q6 QPU</a:t>
            </a:r>
            <a:endParaRPr lang="en-US" dirty="0"/>
          </a:p>
        </p:txBody>
      </p:sp>
      <p:pic>
        <p:nvPicPr>
          <p:cNvPr id="13" name="Google Shape;187;p25">
            <a:extLst>
              <a:ext uri="{FF2B5EF4-FFF2-40B4-BE49-F238E27FC236}">
                <a16:creationId xmlns:a16="http://schemas.microsoft.com/office/drawing/2014/main" id="{73A13B49-52F4-5095-B1EC-1B32C6DF43A7}"/>
              </a:ext>
            </a:extLst>
          </p:cNvPr>
          <p:cNvPicPr preferRelativeResize="0"/>
          <p:nvPr/>
        </p:nvPicPr>
        <p:blipFill>
          <a:blip r:embed="rId5">
            <a:alphaModFix/>
          </a:blip>
          <a:stretch>
            <a:fillRect/>
          </a:stretch>
        </p:blipFill>
        <p:spPr>
          <a:xfrm>
            <a:off x="3308753" y="1675413"/>
            <a:ext cx="2677591" cy="2194422"/>
          </a:xfrm>
          <a:prstGeom prst="rect">
            <a:avLst/>
          </a:prstGeom>
          <a:noFill/>
          <a:ln>
            <a:noFill/>
          </a:ln>
        </p:spPr>
      </p:pic>
      <p:pic>
        <p:nvPicPr>
          <p:cNvPr id="14" name="Google Shape;186;p25">
            <a:extLst>
              <a:ext uri="{FF2B5EF4-FFF2-40B4-BE49-F238E27FC236}">
                <a16:creationId xmlns:a16="http://schemas.microsoft.com/office/drawing/2014/main" id="{DE8C93AB-F3AE-D706-E767-439EED746FF6}"/>
              </a:ext>
            </a:extLst>
          </p:cNvPr>
          <p:cNvPicPr preferRelativeResize="0"/>
          <p:nvPr/>
        </p:nvPicPr>
        <p:blipFill>
          <a:blip r:embed="rId6">
            <a:alphaModFix/>
          </a:blip>
          <a:stretch>
            <a:fillRect/>
          </a:stretch>
        </p:blipFill>
        <p:spPr>
          <a:xfrm>
            <a:off x="6110714" y="1675413"/>
            <a:ext cx="2863048" cy="2194422"/>
          </a:xfrm>
          <a:prstGeom prst="rect">
            <a:avLst/>
          </a:prstGeom>
          <a:noFill/>
          <a:ln>
            <a:noFill/>
          </a:ln>
        </p:spPr>
      </p:pic>
      <p:sp>
        <p:nvSpPr>
          <p:cNvPr id="5" name="TextBox 4">
            <a:extLst>
              <a:ext uri="{FF2B5EF4-FFF2-40B4-BE49-F238E27FC236}">
                <a16:creationId xmlns:a16="http://schemas.microsoft.com/office/drawing/2014/main" id="{536EC8E7-4631-3EF9-E9FE-62A026F318AB}"/>
              </a:ext>
            </a:extLst>
          </p:cNvPr>
          <p:cNvSpPr txBox="1"/>
          <p:nvPr/>
        </p:nvSpPr>
        <p:spPr>
          <a:xfrm>
            <a:off x="1021606" y="4177612"/>
            <a:ext cx="6962052" cy="738664"/>
          </a:xfrm>
          <a:prstGeom prst="rect">
            <a:avLst/>
          </a:prstGeom>
          <a:noFill/>
          <a:ln>
            <a:solidFill>
              <a:srgbClr val="FFC000"/>
            </a:solidFill>
          </a:ln>
        </p:spPr>
        <p:txBody>
          <a:bodyPr wrap="square" rtlCol="0">
            <a:spAutoFit/>
          </a:bodyPr>
          <a:lstStyle/>
          <a:p>
            <a:pPr marL="139700" lvl="0">
              <a:buClr>
                <a:schemeClr val="dk1"/>
              </a:buClr>
              <a:buSzPts val="1400"/>
            </a:pPr>
            <a:r>
              <a:rPr lang="en-US" dirty="0">
                <a:solidFill>
                  <a:schemeClr val="dk1"/>
                </a:solidFill>
                <a:latin typeface="Roboto"/>
                <a:ea typeface="Roboto"/>
                <a:cs typeface="Roboto"/>
                <a:sym typeface="Roboto"/>
              </a:rPr>
              <a:t>Results: 	1) Adam and Beth play (0, 1), e.g. both go to the ballet </a:t>
            </a:r>
          </a:p>
          <a:p>
            <a:pPr marL="457200" lvl="0"/>
            <a:r>
              <a:rPr lang="en-US" dirty="0">
                <a:solidFill>
                  <a:schemeClr val="dk1"/>
                </a:solidFill>
                <a:latin typeface="Roboto"/>
                <a:ea typeface="Roboto"/>
                <a:cs typeface="Roboto"/>
                <a:sym typeface="Roboto"/>
              </a:rPr>
              <a:t>			</a:t>
            </a:r>
            <a:r>
              <a:rPr lang="en-US" i="1" dirty="0">
                <a:solidFill>
                  <a:schemeClr val="dk1"/>
                </a:solidFill>
                <a:latin typeface="Roboto"/>
                <a:ea typeface="Roboto"/>
                <a:cs typeface="Roboto"/>
                <a:sym typeface="Roboto"/>
              </a:rPr>
              <a:t>OR</a:t>
            </a:r>
          </a:p>
          <a:p>
            <a:pPr marL="139700" lvl="0">
              <a:buClr>
                <a:schemeClr val="dk1"/>
              </a:buClr>
              <a:buSzPts val="1400"/>
            </a:pPr>
            <a:r>
              <a:rPr lang="en-US" dirty="0">
                <a:solidFill>
                  <a:schemeClr val="dk1"/>
                </a:solidFill>
                <a:latin typeface="Roboto"/>
                <a:ea typeface="Roboto"/>
                <a:cs typeface="Roboto"/>
                <a:sym typeface="Roboto"/>
              </a:rPr>
              <a:t>	2) Both play (1,0), e.g. both go to a soccer game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Nash Equilibrium: Quantum Advantage</a:t>
            </a:r>
            <a:endParaRPr/>
          </a:p>
        </p:txBody>
      </p:sp>
      <p:pic>
        <p:nvPicPr>
          <p:cNvPr id="193" name="Google Shape;193;p26"/>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p:pic>
        <p:nvPicPr>
          <p:cNvPr id="194" name="Google Shape;194;p26"/>
          <p:cNvPicPr preferRelativeResize="0"/>
          <p:nvPr/>
        </p:nvPicPr>
        <p:blipFill>
          <a:blip r:embed="rId4">
            <a:alphaModFix/>
          </a:blip>
          <a:stretch>
            <a:fillRect/>
          </a:stretch>
        </p:blipFill>
        <p:spPr>
          <a:xfrm>
            <a:off x="5246648" y="1506917"/>
            <a:ext cx="3790176" cy="2787175"/>
          </a:xfrm>
          <a:prstGeom prst="rect">
            <a:avLst/>
          </a:prstGeom>
          <a:noFill/>
          <a:ln>
            <a:noFill/>
          </a:ln>
        </p:spPr>
      </p:pic>
      <p:graphicFrame>
        <p:nvGraphicFramePr>
          <p:cNvPr id="195" name="Google Shape;195;p26"/>
          <p:cNvGraphicFramePr/>
          <p:nvPr>
            <p:extLst>
              <p:ext uri="{D42A27DB-BD31-4B8C-83A1-F6EECF244321}">
                <p14:modId xmlns:p14="http://schemas.microsoft.com/office/powerpoint/2010/main" val="1790615482"/>
              </p:ext>
            </p:extLst>
          </p:nvPr>
        </p:nvGraphicFramePr>
        <p:xfrm>
          <a:off x="447250" y="1310103"/>
          <a:ext cx="4679696" cy="3180805"/>
        </p:xfrm>
        <a:graphic>
          <a:graphicData uri="http://schemas.openxmlformats.org/drawingml/2006/table">
            <a:tbl>
              <a:tblPr>
                <a:noFill/>
                <a:tableStyleId>{1CF6DD56-DA4A-4AEA-B25F-81B3BBD55640}</a:tableStyleId>
              </a:tblPr>
              <a:tblGrid>
                <a:gridCol w="1633627">
                  <a:extLst>
                    <a:ext uri="{9D8B030D-6E8A-4147-A177-3AD203B41FA5}">
                      <a16:colId xmlns:a16="http://schemas.microsoft.com/office/drawing/2014/main" val="20000"/>
                    </a:ext>
                  </a:extLst>
                </a:gridCol>
                <a:gridCol w="1601108">
                  <a:extLst>
                    <a:ext uri="{9D8B030D-6E8A-4147-A177-3AD203B41FA5}">
                      <a16:colId xmlns:a16="http://schemas.microsoft.com/office/drawing/2014/main" val="20001"/>
                    </a:ext>
                  </a:extLst>
                </a:gridCol>
                <a:gridCol w="1444961">
                  <a:extLst>
                    <a:ext uri="{9D8B030D-6E8A-4147-A177-3AD203B41FA5}">
                      <a16:colId xmlns:a16="http://schemas.microsoft.com/office/drawing/2014/main" val="20002"/>
                    </a:ext>
                  </a:extLst>
                </a:gridCol>
              </a:tblGrid>
              <a:tr h="1060000">
                <a:tc>
                  <a:txBody>
                    <a:bodyPr/>
                    <a:lstStyle/>
                    <a:p>
                      <a:pPr marL="0" lvl="0" indent="0" algn="r" rtl="0">
                        <a:spcBef>
                          <a:spcPts val="0"/>
                        </a:spcBef>
                        <a:spcAft>
                          <a:spcPts val="0"/>
                        </a:spcAft>
                        <a:buNone/>
                      </a:pPr>
                      <a:r>
                        <a:rPr lang="en-US" dirty="0">
                          <a:solidFill>
                            <a:schemeClr val="tx1"/>
                          </a:solidFill>
                        </a:rPr>
                        <a:t>Performance</a:t>
                      </a:r>
                    </a:p>
                    <a:p>
                      <a:pPr marL="0" lvl="0" indent="0" algn="ctr" rtl="0">
                        <a:spcBef>
                          <a:spcPts val="0"/>
                        </a:spcBef>
                        <a:spcAft>
                          <a:spcPts val="0"/>
                        </a:spcAft>
                        <a:buNone/>
                      </a:pPr>
                      <a:endParaRPr lang="en-US" dirty="0">
                        <a:solidFill>
                          <a:schemeClr val="tx1"/>
                        </a:solidFill>
                      </a:endParaRPr>
                    </a:p>
                    <a:p>
                      <a:pPr marL="0" lvl="0" indent="0" algn="ctr" rtl="0">
                        <a:spcBef>
                          <a:spcPts val="0"/>
                        </a:spcBef>
                        <a:spcAft>
                          <a:spcPts val="0"/>
                        </a:spcAft>
                        <a:buNone/>
                      </a:pPr>
                      <a:endParaRPr lang="en-US" dirty="0">
                        <a:solidFill>
                          <a:schemeClr val="tx1"/>
                        </a:solidFill>
                      </a:endParaRPr>
                    </a:p>
                    <a:p>
                      <a:pPr marL="0" lvl="0" indent="0" algn="l" rtl="0">
                        <a:spcBef>
                          <a:spcPts val="0"/>
                        </a:spcBef>
                        <a:spcAft>
                          <a:spcPts val="0"/>
                        </a:spcAft>
                        <a:buNone/>
                      </a:pPr>
                      <a:r>
                        <a:rPr lang="en-US" dirty="0">
                          <a:solidFill>
                            <a:schemeClr val="tx1"/>
                          </a:solidFill>
                        </a:rPr>
                        <a:t>Game</a:t>
                      </a:r>
                      <a:endParaRPr dirty="0">
                        <a:solidFill>
                          <a:schemeClr val="tx1"/>
                        </a:solidFill>
                      </a:endParaRPr>
                    </a:p>
                  </a:txBody>
                  <a:tcPr marL="91425" marR="91425" marT="91425" marB="91425"/>
                </a:tc>
                <a:tc>
                  <a:txBody>
                    <a:bodyPr/>
                    <a:lstStyle/>
                    <a:p>
                      <a:pPr marL="0" lvl="0" indent="0" algn="ctr" rtl="0">
                        <a:spcBef>
                          <a:spcPts val="0"/>
                        </a:spcBef>
                        <a:spcAft>
                          <a:spcPts val="0"/>
                        </a:spcAft>
                        <a:buNone/>
                      </a:pPr>
                      <a:r>
                        <a:rPr lang="en" sz="1300" dirty="0">
                          <a:solidFill>
                            <a:schemeClr val="dk1"/>
                          </a:solidFill>
                        </a:rPr>
                        <a:t>Simulated Annealing</a:t>
                      </a:r>
                      <a:endParaRPr sz="1300" dirty="0">
                        <a:solidFill>
                          <a:schemeClr val="dk1"/>
                        </a:solidFill>
                      </a:endParaRPr>
                    </a:p>
                    <a:p>
                      <a:pPr marL="0" lvl="0" indent="0" algn="ctr" rtl="0">
                        <a:spcBef>
                          <a:spcPts val="0"/>
                        </a:spcBef>
                        <a:spcAft>
                          <a:spcPts val="0"/>
                        </a:spcAft>
                        <a:buNone/>
                      </a:pPr>
                      <a:r>
                        <a:rPr lang="en" sz="1300" dirty="0">
                          <a:solidFill>
                            <a:schemeClr val="dk1"/>
                          </a:solidFill>
                        </a:rPr>
                        <a:t>Intel Core i-5, 1.6 GHz </a:t>
                      </a:r>
                      <a:r>
                        <a:rPr lang="en" sz="1300" b="1" dirty="0">
                          <a:solidFill>
                            <a:schemeClr val="dk1"/>
                          </a:solidFill>
                        </a:rPr>
                        <a:t>CPU </a:t>
                      </a:r>
                      <a:r>
                        <a:rPr lang="en" sz="1300" b="0" dirty="0">
                          <a:solidFill>
                            <a:schemeClr val="dk1"/>
                          </a:solidFill>
                        </a:rPr>
                        <a:t>Time</a:t>
                      </a:r>
                      <a:endParaRPr sz="1300" b="1" dirty="0">
                        <a:solidFill>
                          <a:schemeClr val="dk1"/>
                        </a:solidFill>
                      </a:endParaRPr>
                    </a:p>
                  </a:txBody>
                  <a:tcPr marL="91425" marR="91425" marT="91425" marB="91425"/>
                </a:tc>
                <a:tc>
                  <a:txBody>
                    <a:bodyPr/>
                    <a:lstStyle/>
                    <a:p>
                      <a:pPr marL="0" lvl="0" indent="0" algn="ctr" rtl="0">
                        <a:spcBef>
                          <a:spcPts val="0"/>
                        </a:spcBef>
                        <a:spcAft>
                          <a:spcPts val="0"/>
                        </a:spcAft>
                        <a:buNone/>
                      </a:pPr>
                      <a:r>
                        <a:rPr lang="en" dirty="0">
                          <a:solidFill>
                            <a:schemeClr val="dk1"/>
                          </a:solidFill>
                        </a:rPr>
                        <a:t>D-Wave Advantage 4.1</a:t>
                      </a:r>
                      <a:endParaRPr dirty="0">
                        <a:solidFill>
                          <a:schemeClr val="dk1"/>
                        </a:solidFill>
                      </a:endParaRPr>
                    </a:p>
                    <a:p>
                      <a:pPr marL="0" lvl="0" indent="0" algn="ctr" rtl="0">
                        <a:spcBef>
                          <a:spcPts val="0"/>
                        </a:spcBef>
                        <a:spcAft>
                          <a:spcPts val="0"/>
                        </a:spcAft>
                        <a:buNone/>
                      </a:pPr>
                      <a:r>
                        <a:rPr lang="en" b="1" dirty="0">
                          <a:solidFill>
                            <a:schemeClr val="dk1"/>
                          </a:solidFill>
                        </a:rPr>
                        <a:t>QPU</a:t>
                      </a:r>
                      <a:r>
                        <a:rPr lang="en" dirty="0">
                          <a:solidFill>
                            <a:schemeClr val="dk1"/>
                          </a:solidFill>
                        </a:rPr>
                        <a:t> Time</a:t>
                      </a:r>
                      <a:endParaRPr dirty="0">
                        <a:solidFill>
                          <a:schemeClr val="dk1"/>
                        </a:solidFill>
                      </a:endParaRPr>
                    </a:p>
                  </a:txBody>
                  <a:tcPr marL="91425" marR="91425" marT="91425" marB="91425"/>
                </a:tc>
                <a:extLst>
                  <a:ext uri="{0D108BD9-81ED-4DB2-BD59-A6C34878D82A}">
                    <a16:rowId xmlns:a16="http://schemas.microsoft.com/office/drawing/2014/main" val="10000"/>
                  </a:ext>
                </a:extLst>
              </a:tr>
              <a:tr h="657825">
                <a:tc>
                  <a:txBody>
                    <a:bodyPr/>
                    <a:lstStyle/>
                    <a:p>
                      <a:pPr marL="0" lvl="0" indent="0" algn="ctr" rtl="0">
                        <a:spcBef>
                          <a:spcPts val="0"/>
                        </a:spcBef>
                        <a:spcAft>
                          <a:spcPts val="0"/>
                        </a:spcAft>
                        <a:buNone/>
                      </a:pPr>
                      <a:r>
                        <a:rPr lang="en" dirty="0">
                          <a:solidFill>
                            <a:schemeClr val="dk1"/>
                          </a:solidFill>
                        </a:rPr>
                        <a:t>2 strategies</a:t>
                      </a:r>
                    </a:p>
                    <a:p>
                      <a:pPr marL="0" lvl="0" indent="0" algn="ctr" rtl="0">
                        <a:spcBef>
                          <a:spcPts val="0"/>
                        </a:spcBef>
                        <a:spcAft>
                          <a:spcPts val="0"/>
                        </a:spcAft>
                        <a:buNone/>
                      </a:pPr>
                      <a:r>
                        <a:rPr lang="en" sz="1100" i="1" dirty="0">
                          <a:solidFill>
                            <a:schemeClr val="dk1"/>
                          </a:solidFill>
                        </a:rPr>
                        <a:t>The Battle of the Sexes</a:t>
                      </a:r>
                      <a:endParaRPr sz="1100" i="1" dirty="0">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0.6 sec</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0.5 sec</a:t>
                      </a:r>
                      <a:endParaRPr>
                        <a:solidFill>
                          <a:schemeClr val="dk1"/>
                        </a:solidFill>
                      </a:endParaRPr>
                    </a:p>
                  </a:txBody>
                  <a:tcPr marL="91425" marR="91425" marT="91425" marB="91425"/>
                </a:tc>
                <a:extLst>
                  <a:ext uri="{0D108BD9-81ED-4DB2-BD59-A6C34878D82A}">
                    <a16:rowId xmlns:a16="http://schemas.microsoft.com/office/drawing/2014/main" val="10001"/>
                  </a:ext>
                </a:extLst>
              </a:tr>
              <a:tr h="657825">
                <a:tc>
                  <a:txBody>
                    <a:bodyPr/>
                    <a:lstStyle/>
                    <a:p>
                      <a:pPr marL="0" lvl="0" indent="0" algn="ctr" rtl="0">
                        <a:spcBef>
                          <a:spcPts val="0"/>
                        </a:spcBef>
                        <a:spcAft>
                          <a:spcPts val="0"/>
                        </a:spcAft>
                        <a:buNone/>
                      </a:pPr>
                      <a:r>
                        <a:rPr lang="en" dirty="0">
                          <a:solidFill>
                            <a:schemeClr val="dk1"/>
                          </a:solidFill>
                        </a:rPr>
                        <a:t>3 strategies</a:t>
                      </a:r>
                      <a:endParaRPr dirty="0">
                        <a:solidFill>
                          <a:schemeClr val="dk1"/>
                        </a:solidFill>
                      </a:endParaRPr>
                    </a:p>
                    <a:p>
                      <a:pPr marL="0" lvl="0" indent="0" algn="ctr" rtl="0">
                        <a:spcBef>
                          <a:spcPts val="0"/>
                        </a:spcBef>
                        <a:spcAft>
                          <a:spcPts val="0"/>
                        </a:spcAft>
                        <a:buNone/>
                      </a:pPr>
                      <a:r>
                        <a:rPr lang="en-US" sz="1100" i="1" dirty="0">
                          <a:solidFill>
                            <a:schemeClr val="dk1"/>
                          </a:solidFill>
                        </a:rPr>
                        <a:t>A Bird Game: Evolutionary Biology</a:t>
                      </a:r>
                      <a:endParaRPr sz="1100" i="1" dirty="0">
                        <a:solidFill>
                          <a:schemeClr val="dk1"/>
                        </a:solidFill>
                      </a:endParaRPr>
                    </a:p>
                  </a:txBody>
                  <a:tcPr marL="91425" marR="91425" marT="91425" marB="91425"/>
                </a:tc>
                <a:tc>
                  <a:txBody>
                    <a:bodyPr/>
                    <a:lstStyle/>
                    <a:p>
                      <a:pPr marL="0" lvl="0" indent="0" algn="ctr" rtl="0">
                        <a:spcBef>
                          <a:spcPts val="0"/>
                        </a:spcBef>
                        <a:spcAft>
                          <a:spcPts val="0"/>
                        </a:spcAft>
                        <a:buNone/>
                      </a:pPr>
                      <a:r>
                        <a:rPr lang="en" dirty="0">
                          <a:solidFill>
                            <a:schemeClr val="dk1"/>
                          </a:solidFill>
                        </a:rPr>
                        <a:t>3.2 sec</a:t>
                      </a:r>
                      <a:endParaRPr dirty="0">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0.5 sec</a:t>
                      </a:r>
                      <a:endParaRPr>
                        <a:solidFill>
                          <a:schemeClr val="dk1"/>
                        </a:solidFill>
                      </a:endParaRPr>
                    </a:p>
                    <a:p>
                      <a:pPr marL="0" lvl="0" indent="0" algn="ctr" rtl="0">
                        <a:spcBef>
                          <a:spcPts val="0"/>
                        </a:spcBef>
                        <a:spcAft>
                          <a:spcPts val="0"/>
                        </a:spcAft>
                        <a:buNone/>
                      </a:pPr>
                      <a:endParaRPr>
                        <a:solidFill>
                          <a:schemeClr val="dk1"/>
                        </a:solidFill>
                      </a:endParaRPr>
                    </a:p>
                  </a:txBody>
                  <a:tcPr marL="91425" marR="91425" marT="91425" marB="91425"/>
                </a:tc>
                <a:extLst>
                  <a:ext uri="{0D108BD9-81ED-4DB2-BD59-A6C34878D82A}">
                    <a16:rowId xmlns:a16="http://schemas.microsoft.com/office/drawing/2014/main" val="10002"/>
                  </a:ext>
                </a:extLst>
              </a:tr>
              <a:tr h="657825">
                <a:tc>
                  <a:txBody>
                    <a:bodyPr/>
                    <a:lstStyle/>
                    <a:p>
                      <a:pPr marL="0" lvl="0" indent="0" algn="ctr" rtl="0">
                        <a:spcBef>
                          <a:spcPts val="0"/>
                        </a:spcBef>
                        <a:spcAft>
                          <a:spcPts val="0"/>
                        </a:spcAft>
                        <a:buNone/>
                      </a:pPr>
                      <a:r>
                        <a:rPr lang="en" dirty="0">
                          <a:solidFill>
                            <a:schemeClr val="dk1"/>
                          </a:solidFill>
                        </a:rPr>
                        <a:t>8 strategies</a:t>
                      </a:r>
                    </a:p>
                    <a:p>
                      <a:pPr marL="0" lvl="0" indent="0" algn="ctr" rtl="0">
                        <a:spcBef>
                          <a:spcPts val="0"/>
                        </a:spcBef>
                        <a:spcAft>
                          <a:spcPts val="0"/>
                        </a:spcAft>
                        <a:buNone/>
                      </a:pPr>
                      <a:r>
                        <a:rPr lang="en" sz="1100" i="1" dirty="0">
                          <a:solidFill>
                            <a:schemeClr val="dk1"/>
                          </a:solidFill>
                        </a:rPr>
                        <a:t>Evolutionary Stable Strategy</a:t>
                      </a:r>
                      <a:endParaRPr sz="1100" i="1" dirty="0">
                        <a:solidFill>
                          <a:schemeClr val="dk1"/>
                        </a:solidFill>
                      </a:endParaRPr>
                    </a:p>
                  </a:txBody>
                  <a:tcPr marL="91425" marR="91425" marT="91425" marB="91425"/>
                </a:tc>
                <a:tc>
                  <a:txBody>
                    <a:bodyPr/>
                    <a:lstStyle/>
                    <a:p>
                      <a:pPr marL="0" lvl="0" indent="0" algn="ctr" rtl="0">
                        <a:spcBef>
                          <a:spcPts val="0"/>
                        </a:spcBef>
                        <a:spcAft>
                          <a:spcPts val="0"/>
                        </a:spcAft>
                        <a:buNone/>
                      </a:pPr>
                      <a:r>
                        <a:rPr lang="en" dirty="0">
                          <a:solidFill>
                            <a:schemeClr val="dk1"/>
                          </a:solidFill>
                        </a:rPr>
                        <a:t> 15.4 sec</a:t>
                      </a:r>
                      <a:endParaRPr dirty="0">
                        <a:solidFill>
                          <a:schemeClr val="dk1"/>
                        </a:solidFill>
                      </a:endParaRPr>
                    </a:p>
                  </a:txBody>
                  <a:tcPr marL="91425" marR="91425" marT="91425" marB="91425"/>
                </a:tc>
                <a:tc>
                  <a:txBody>
                    <a:bodyPr/>
                    <a:lstStyle/>
                    <a:p>
                      <a:pPr marL="0" lvl="0" indent="0" algn="ctr" rtl="0">
                        <a:spcBef>
                          <a:spcPts val="0"/>
                        </a:spcBef>
                        <a:spcAft>
                          <a:spcPts val="0"/>
                        </a:spcAft>
                        <a:buNone/>
                      </a:pPr>
                      <a:r>
                        <a:rPr lang="en" dirty="0">
                          <a:solidFill>
                            <a:schemeClr val="dk1"/>
                          </a:solidFill>
                        </a:rPr>
                        <a:t>0.7 sec</a:t>
                      </a:r>
                      <a:endParaRPr dirty="0">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
        <p:nvSpPr>
          <p:cNvPr id="196" name="Google Shape;196;p26"/>
          <p:cNvSpPr txBox="1"/>
          <p:nvPr/>
        </p:nvSpPr>
        <p:spPr>
          <a:xfrm>
            <a:off x="447250" y="4563450"/>
            <a:ext cx="784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 Internet Latency: delay in sending/receiving results from AWS Braket of 12-13 seconds. </a:t>
            </a:r>
            <a:endParaRPr>
              <a:solidFill>
                <a:schemeClr val="dk1"/>
              </a:solidFill>
              <a:latin typeface="Roboto"/>
              <a:ea typeface="Roboto"/>
              <a:cs typeface="Roboto"/>
              <a:sym typeface="Roboto"/>
            </a:endParaRPr>
          </a:p>
        </p:txBody>
      </p:sp>
      <p:cxnSp>
        <p:nvCxnSpPr>
          <p:cNvPr id="3" name="Straight Connector 2">
            <a:extLst>
              <a:ext uri="{FF2B5EF4-FFF2-40B4-BE49-F238E27FC236}">
                <a16:creationId xmlns:a16="http://schemas.microsoft.com/office/drawing/2014/main" id="{B1963DB5-97AB-9AC7-E78D-4E3E528458D0}"/>
              </a:ext>
            </a:extLst>
          </p:cNvPr>
          <p:cNvCxnSpPr>
            <a:cxnSpLocks/>
          </p:cNvCxnSpPr>
          <p:nvPr/>
        </p:nvCxnSpPr>
        <p:spPr>
          <a:xfrm>
            <a:off x="447250" y="1310103"/>
            <a:ext cx="1621186" cy="1061031"/>
          </a:xfrm>
          <a:prstGeom prst="line">
            <a:avLst/>
          </a:prstGeom>
          <a:ln>
            <a:solidFill>
              <a:schemeClr val="tx2">
                <a:lumMod val="90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Nash Equilibrium: Conclusions</a:t>
            </a:r>
            <a:endParaRPr dirty="0"/>
          </a:p>
        </p:txBody>
      </p:sp>
      <p:sp>
        <p:nvSpPr>
          <p:cNvPr id="202" name="Google Shape;202;p2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Wingdings" pitchFamily="2" charset="2"/>
              <a:buChar char="v"/>
            </a:pPr>
            <a:r>
              <a:rPr lang="en-US" sz="1400" dirty="0">
                <a:latin typeface="+mn-lt"/>
              </a:rPr>
              <a:t>Format the problem of finding NE points in two players competitive games as QUBO for an execution on Quantum Annealer. Constraints can be submitted as penalty terms.</a:t>
            </a:r>
          </a:p>
          <a:p>
            <a:pPr marL="285750" lvl="0" indent="-285750" algn="l" rtl="0">
              <a:spcBef>
                <a:spcPts val="0"/>
              </a:spcBef>
              <a:spcAft>
                <a:spcPts val="0"/>
              </a:spcAft>
              <a:buFont typeface="Wingdings" pitchFamily="2" charset="2"/>
              <a:buChar char="v"/>
            </a:pPr>
            <a:r>
              <a:rPr lang="en-US" sz="1400" dirty="0">
                <a:latin typeface="+mn-lt"/>
              </a:rPr>
              <a:t>Speed-up in finding NE points on QPU is 6-22 times in comparison to the CPU (Central Processing Unit).</a:t>
            </a:r>
          </a:p>
          <a:p>
            <a:pPr marL="285750" lvl="0" indent="-285750" algn="l" rtl="0">
              <a:spcBef>
                <a:spcPts val="0"/>
              </a:spcBef>
              <a:spcAft>
                <a:spcPts val="0"/>
              </a:spcAft>
              <a:buFont typeface="Wingdings" pitchFamily="2" charset="2"/>
              <a:buChar char="v"/>
            </a:pPr>
            <a:r>
              <a:rPr lang="en-US" sz="1400" dirty="0">
                <a:latin typeface="+mn-lt"/>
              </a:rPr>
              <a:t>The results of computation on the QPU depend on the additional formatting such as D-Wave graph embedding, choice of penalty multipliers.</a:t>
            </a:r>
          </a:p>
          <a:p>
            <a:pPr marL="285750" lvl="0" indent="-285750" algn="l" rtl="0">
              <a:spcBef>
                <a:spcPts val="0"/>
              </a:spcBef>
              <a:spcAft>
                <a:spcPts val="0"/>
              </a:spcAft>
              <a:buFont typeface="Wingdings" pitchFamily="2" charset="2"/>
              <a:buChar char="v"/>
            </a:pPr>
            <a:r>
              <a:rPr lang="en-US" sz="1400" dirty="0">
                <a:latin typeface="+mn-lt"/>
              </a:rPr>
              <a:t>Additional results post-processing may be required. </a:t>
            </a:r>
          </a:p>
          <a:p>
            <a:pPr marL="0" lvl="0" indent="0" algn="l" rtl="0">
              <a:spcBef>
                <a:spcPts val="0"/>
              </a:spcBef>
              <a:spcAft>
                <a:spcPts val="0"/>
              </a:spcAft>
              <a:buNone/>
            </a:pPr>
            <a:endParaRPr sz="1400" dirty="0">
              <a:latin typeface="+mn-lt"/>
            </a:endParaRPr>
          </a:p>
        </p:txBody>
      </p:sp>
      <p:pic>
        <p:nvPicPr>
          <p:cNvPr id="203" name="Google Shape;203;p27"/>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NE: Further Research</a:t>
            </a:r>
            <a:endParaRPr dirty="0"/>
          </a:p>
        </p:txBody>
      </p:sp>
      <p:sp>
        <p:nvSpPr>
          <p:cNvPr id="209" name="Google Shape;209;p2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lvl="0" algn="l" rtl="0">
              <a:spcBef>
                <a:spcPts val="1200"/>
              </a:spcBef>
              <a:spcAft>
                <a:spcPts val="0"/>
              </a:spcAft>
              <a:buSzPts val="1800"/>
              <a:buFont typeface="Wingdings" pitchFamily="2" charset="2"/>
              <a:buChar char="v"/>
            </a:pPr>
            <a:r>
              <a:rPr lang="en" sz="1400" dirty="0">
                <a:latin typeface="+mn-lt"/>
              </a:rPr>
              <a:t>Finding NE points in mix strategy games (currently, quantum devices support binary variables)</a:t>
            </a:r>
          </a:p>
          <a:p>
            <a:pPr lvl="0" algn="l" rtl="0">
              <a:spcBef>
                <a:spcPts val="1200"/>
              </a:spcBef>
              <a:spcAft>
                <a:spcPts val="0"/>
              </a:spcAft>
              <a:buSzPts val="1800"/>
              <a:buFont typeface="Wingdings" pitchFamily="2" charset="2"/>
              <a:buChar char="v"/>
            </a:pPr>
            <a:r>
              <a:rPr lang="en" sz="1400" dirty="0">
                <a:latin typeface="+mn-lt"/>
              </a:rPr>
              <a:t>Finding NE points using hybrid quantum-classical algorithms (AWS </a:t>
            </a:r>
            <a:r>
              <a:rPr lang="en" sz="1400" dirty="0" err="1">
                <a:latin typeface="+mn-lt"/>
              </a:rPr>
              <a:t>Braket</a:t>
            </a:r>
            <a:r>
              <a:rPr lang="en" sz="1400" dirty="0">
                <a:latin typeface="+mn-lt"/>
              </a:rPr>
              <a:t> does not support D-Wave Leap Hybrid Solver)</a:t>
            </a:r>
          </a:p>
          <a:p>
            <a:pPr lvl="0">
              <a:spcBef>
                <a:spcPts val="1200"/>
              </a:spcBef>
              <a:buFont typeface="Wingdings" pitchFamily="2" charset="2"/>
              <a:buChar char="v"/>
            </a:pPr>
            <a:r>
              <a:rPr lang="en" sz="1400" dirty="0">
                <a:latin typeface="+mn-lt"/>
              </a:rPr>
              <a:t>Performance comparison of classical algorithms (</a:t>
            </a:r>
            <a:r>
              <a:rPr lang="en-US" sz="1400" dirty="0">
                <a:latin typeface="+mn-lt"/>
              </a:rPr>
              <a:t>enumeration</a:t>
            </a:r>
            <a:r>
              <a:rPr lang="en" sz="1400" dirty="0">
                <a:latin typeface="+mn-lt"/>
              </a:rPr>
              <a:t>, stochastic algorithms, etc.) and quantum inspired.</a:t>
            </a:r>
          </a:p>
          <a:p>
            <a:pPr lvl="0">
              <a:spcBef>
                <a:spcPts val="1200"/>
              </a:spcBef>
              <a:buFont typeface="Wingdings" pitchFamily="2" charset="2"/>
              <a:buChar char="v"/>
            </a:pPr>
            <a:r>
              <a:rPr lang="en-US" sz="1400" dirty="0">
                <a:latin typeface="+mn-lt"/>
              </a:rPr>
              <a:t>Finding NE points for a larger number </a:t>
            </a:r>
            <a:r>
              <a:rPr lang="en" sz="1400" dirty="0">
                <a:latin typeface="+mn-lt"/>
              </a:rPr>
              <a:t>of strategies (roughly </a:t>
            </a:r>
            <a:r>
              <a:rPr lang="en-US" sz="1400" dirty="0"/>
              <a:t>up to 150 strategies</a:t>
            </a:r>
            <a:r>
              <a:rPr lang="en" sz="1400" dirty="0">
                <a:latin typeface="+mn-lt"/>
              </a:rPr>
              <a:t>). </a:t>
            </a:r>
          </a:p>
          <a:p>
            <a:pPr lvl="0">
              <a:spcBef>
                <a:spcPts val="1200"/>
              </a:spcBef>
              <a:buFont typeface="Wingdings" pitchFamily="2" charset="2"/>
              <a:buChar char="v"/>
            </a:pPr>
            <a:r>
              <a:rPr lang="en" sz="1400" dirty="0">
                <a:latin typeface="+mn-lt"/>
              </a:rPr>
              <a:t>Finding a better embedding to D-Wave’s graph topology.</a:t>
            </a:r>
          </a:p>
        </p:txBody>
      </p:sp>
      <p:pic>
        <p:nvPicPr>
          <p:cNvPr id="210" name="Google Shape;210;p28"/>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References</a:t>
            </a:r>
            <a:endParaRPr/>
          </a:p>
        </p:txBody>
      </p:sp>
      <p:sp>
        <p:nvSpPr>
          <p:cNvPr id="222" name="Google Shape;222;p30"/>
          <p:cNvSpPr txBox="1">
            <a:spLocks noGrp="1"/>
          </p:cNvSpPr>
          <p:nvPr>
            <p:ph type="body" idx="1"/>
          </p:nvPr>
        </p:nvSpPr>
        <p:spPr>
          <a:xfrm>
            <a:off x="387900" y="1439625"/>
            <a:ext cx="8368200" cy="32706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SzPts val="1100"/>
              <a:buAutoNum type="arabicPeriod"/>
            </a:pPr>
            <a:r>
              <a:rPr lang="en" sz="1100">
                <a:latin typeface="Arial"/>
                <a:ea typeface="Arial"/>
                <a:cs typeface="Arial"/>
                <a:sym typeface="Arial"/>
              </a:rPr>
              <a:t>K. Binmore, Player for Real, Publisher: Oxford University Press; Illustrated edition, March 29, 2007.</a:t>
            </a: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 sz="1100">
                <a:latin typeface="Arial"/>
                <a:ea typeface="Arial"/>
                <a:cs typeface="Arial"/>
                <a:sym typeface="Arial"/>
              </a:rPr>
              <a:t>O.L. Mangasarian et al., </a:t>
            </a:r>
            <a:r>
              <a:rPr lang="en" sz="1100" i="1">
                <a:latin typeface="Arial"/>
                <a:ea typeface="Arial"/>
                <a:cs typeface="Arial"/>
                <a:sym typeface="Arial"/>
              </a:rPr>
              <a:t>Two person non-zero sum games and quadratic programming</a:t>
            </a:r>
            <a:r>
              <a:rPr lang="en" sz="1100">
                <a:latin typeface="Arial"/>
                <a:ea typeface="Arial"/>
                <a:cs typeface="Arial"/>
                <a:sym typeface="Arial"/>
              </a:rPr>
              <a:t>, Journal of Mathematical Analysis and Applications, Volume 9, pages 348-355, 1964.</a:t>
            </a: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 sz="1100">
                <a:latin typeface="Arial"/>
                <a:ea typeface="Arial"/>
                <a:cs typeface="Arial"/>
                <a:sym typeface="Arial"/>
              </a:rPr>
              <a:t>F. Glover et al., </a:t>
            </a:r>
            <a:r>
              <a:rPr lang="en" sz="1100" i="1">
                <a:latin typeface="Arial"/>
                <a:ea typeface="Arial"/>
                <a:cs typeface="Arial"/>
                <a:sym typeface="Arial"/>
              </a:rPr>
              <a:t>Quantum Bridge Analytics I: a tutorial on formulating and using QUBO models</a:t>
            </a:r>
            <a:r>
              <a:rPr lang="en" sz="1100">
                <a:latin typeface="Arial"/>
                <a:ea typeface="Arial"/>
                <a:cs typeface="Arial"/>
                <a:sym typeface="Arial"/>
              </a:rPr>
              <a:t>, pre-print available at https://arxiv.org/ftp/arxiv/papers/1811/1811.11538.pdf</a:t>
            </a:r>
            <a:r>
              <a:rPr lang="en" sz="1100">
                <a:solidFill>
                  <a:schemeClr val="accent4"/>
                </a:solidFill>
                <a:latin typeface="Arial"/>
                <a:ea typeface="Arial"/>
                <a:cs typeface="Arial"/>
                <a:sym typeface="Arial"/>
              </a:rPr>
              <a:t>.</a:t>
            </a:r>
            <a:endParaRPr sz="1100">
              <a:solidFill>
                <a:schemeClr val="accent4"/>
              </a:solidFill>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 sz="1100">
                <a:latin typeface="Arial"/>
                <a:ea typeface="Arial"/>
                <a:cs typeface="Arial"/>
                <a:sym typeface="Arial"/>
              </a:rPr>
              <a:t>D-Wave, The Quantum Computing Company, </a:t>
            </a:r>
            <a:r>
              <a:rPr lang="en" sz="1100" i="1">
                <a:latin typeface="Arial"/>
                <a:ea typeface="Arial"/>
                <a:cs typeface="Arial"/>
                <a:sym typeface="Arial"/>
              </a:rPr>
              <a:t>Getting Started with D-Wave Solvers</a:t>
            </a:r>
            <a:r>
              <a:rPr lang="en" sz="1100">
                <a:latin typeface="Arial"/>
                <a:ea typeface="Arial"/>
                <a:cs typeface="Arial"/>
                <a:sym typeface="Arial"/>
              </a:rPr>
              <a:t>, User Manual, 2021-10-20. https://docs.dwavesys.com/docs/latest/ downloads/ced4bf7d70d137767f74f8bf99173832/09-1076D-C_GettingStarted.pdf  </a:t>
            </a: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 sz="1100">
                <a:latin typeface="Arial"/>
                <a:ea typeface="Arial"/>
                <a:cs typeface="Arial"/>
                <a:sym typeface="Arial"/>
              </a:rPr>
              <a:t>D-Wave, The Quantum Computing Company, </a:t>
            </a:r>
            <a:r>
              <a:rPr lang="en" sz="1100" i="1">
                <a:latin typeface="Arial"/>
                <a:ea typeface="Arial"/>
                <a:cs typeface="Arial"/>
                <a:sym typeface="Arial"/>
              </a:rPr>
              <a:t>D-Wave QPU Architecture: Topologies</a:t>
            </a:r>
            <a:r>
              <a:rPr lang="en" sz="1100">
                <a:latin typeface="Arial"/>
                <a:ea typeface="Arial"/>
                <a:cs typeface="Arial"/>
                <a:sym typeface="Arial"/>
              </a:rPr>
              <a:t> https://docs.dwavesys.com/docs/latest/c gs 4.html?highlight=advantage%20system#pegasus-graph </a:t>
            </a: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 sz="1100">
                <a:latin typeface="Arial"/>
                <a:ea typeface="Arial"/>
                <a:cs typeface="Arial"/>
                <a:sym typeface="Arial"/>
              </a:rPr>
              <a:t>Willsch, D., Willsch, M., Gonzalez Calaza, C.D. et al. </a:t>
            </a:r>
            <a:r>
              <a:rPr lang="en" sz="1100" i="1">
                <a:latin typeface="Arial"/>
                <a:ea typeface="Arial"/>
                <a:cs typeface="Arial"/>
                <a:sym typeface="Arial"/>
              </a:rPr>
              <a:t>Benchmarking Advantage and D-Wave 2000Q quantum annealers with exact cover problems,</a:t>
            </a:r>
            <a:r>
              <a:rPr lang="en" sz="1100">
                <a:latin typeface="Arial"/>
                <a:ea typeface="Arial"/>
                <a:cs typeface="Arial"/>
                <a:sym typeface="Arial"/>
              </a:rPr>
              <a:t> Quantum Inf Process 21, 141 (2022).</a:t>
            </a: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 sz="1100">
                <a:latin typeface="Arial"/>
                <a:ea typeface="Arial"/>
                <a:cs typeface="Arial"/>
                <a:sym typeface="Arial"/>
              </a:rPr>
              <a:t>N. Elsokkary et al., </a:t>
            </a:r>
            <a:r>
              <a:rPr lang="en" sz="1100" i="1">
                <a:latin typeface="Arial"/>
                <a:ea typeface="Arial"/>
                <a:cs typeface="Arial"/>
                <a:sym typeface="Arial"/>
              </a:rPr>
              <a:t>Financial Portfolio Management using Adiabatic Quantum Optimization: The Case of Abu Dhabi Securities Exchange</a:t>
            </a:r>
            <a:r>
              <a:rPr lang="en" sz="1100">
                <a:latin typeface="Arial"/>
                <a:ea typeface="Arial"/>
                <a:cs typeface="Arial"/>
                <a:sym typeface="Arial"/>
              </a:rPr>
              <a:t>, Proceedings of IEEE High Performance Extreme Computing conference, 2017.</a:t>
            </a: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 sz="1100">
                <a:latin typeface="Arial"/>
                <a:ea typeface="Arial"/>
                <a:cs typeface="Arial"/>
                <a:sym typeface="Arial"/>
              </a:rPr>
              <a:t>J. Nash, </a:t>
            </a:r>
            <a:r>
              <a:rPr lang="en" sz="1100" i="1">
                <a:latin typeface="Arial"/>
                <a:ea typeface="Arial"/>
                <a:cs typeface="Arial"/>
                <a:sym typeface="Arial"/>
              </a:rPr>
              <a:t>Equilibrium points in n-person games</a:t>
            </a:r>
            <a:r>
              <a:rPr lang="en" sz="1100">
                <a:latin typeface="Arial"/>
                <a:ea typeface="Arial"/>
                <a:cs typeface="Arial"/>
                <a:sym typeface="Arial"/>
              </a:rPr>
              <a:t>, Proceedings of the National Academy of Sciences, Volume 36, Number 1, 1950.</a:t>
            </a:r>
            <a:endParaRPr sz="1100">
              <a:latin typeface="Arial"/>
              <a:ea typeface="Arial"/>
              <a:cs typeface="Arial"/>
              <a:sym typeface="Arial"/>
            </a:endParaRPr>
          </a:p>
        </p:txBody>
      </p:sp>
      <p:pic>
        <p:nvPicPr>
          <p:cNvPr id="223" name="Google Shape;223;p30"/>
          <p:cNvPicPr preferRelativeResize="0"/>
          <p:nvPr/>
        </p:nvPicPr>
        <p:blipFill rotWithShape="1">
          <a:blip r:embed="rId3">
            <a:alphaModFix/>
          </a:blip>
          <a:srcRect r="-28518" b="-28518"/>
          <a:stretch/>
        </p:blipFill>
        <p:spPr>
          <a:xfrm>
            <a:off x="7327425" y="80625"/>
            <a:ext cx="1723349" cy="37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p:nvPr/>
        </p:nvSpPr>
        <p:spPr>
          <a:xfrm>
            <a:off x="99436" y="1158636"/>
            <a:ext cx="2998090" cy="3739455"/>
          </a:xfrm>
          <a:prstGeom prst="rect">
            <a:avLst/>
          </a:prstGeom>
          <a:noFill/>
          <a:ln>
            <a:noFill/>
          </a:ln>
        </p:spPr>
        <p:txBody>
          <a:bodyPr spcFirstLastPara="1" wrap="square" lIns="91425" tIns="91425" rIns="91425" bIns="91425" anchor="t" anchorCtr="0">
            <a:spAutoFit/>
          </a:bodyPr>
          <a:lstStyle/>
          <a:p>
            <a:r>
              <a:rPr lang="en-US" sz="1100" i="1" dirty="0">
                <a:solidFill>
                  <a:schemeClr val="tx1"/>
                </a:solidFill>
              </a:rPr>
              <a:t>Dark Star Quantum Lab Inc. matches industrial problems with the right quantum technology solutions, offering customers "</a:t>
            </a:r>
            <a:r>
              <a:rPr lang="en-US" sz="1100" i="1" dirty="0">
                <a:solidFill>
                  <a:srgbClr val="0073FF"/>
                </a:solidFill>
              </a:rPr>
              <a:t>Quantum of Advantage</a:t>
            </a:r>
            <a:r>
              <a:rPr lang="en-US" sz="1100" i="1" dirty="0">
                <a:solidFill>
                  <a:schemeClr val="tx1"/>
                </a:solidFill>
              </a:rPr>
              <a:t>", a meaningful business advantage in the form of revenue and project management governance by way of cost reduction, bottleneck mitigation, and simplification.  </a:t>
            </a:r>
            <a:endParaRPr lang="en-US" sz="1100" dirty="0">
              <a:solidFill>
                <a:schemeClr val="tx1"/>
              </a:solidFill>
            </a:endParaRPr>
          </a:p>
          <a:p>
            <a:br>
              <a:rPr lang="en-US" sz="1100" dirty="0">
                <a:solidFill>
                  <a:schemeClr val="tx1"/>
                </a:solidFill>
              </a:rPr>
            </a:br>
            <a:r>
              <a:rPr lang="en-US" sz="1100" i="1" dirty="0">
                <a:solidFill>
                  <a:schemeClr val="tx1"/>
                </a:solidFill>
              </a:rPr>
              <a:t>We offer expertise in formatting industry problems for execution on quantum computers 1.0 and advice on best practices in adopting and integrating quantum computing technology into enterprise. As early adopters of quantum computing technology, our clients benefit from incremental advantage while becoming ready to reap the benefits of “Quantum Advantage” when it manifests 5-10 years from now.</a:t>
            </a:r>
            <a:endParaRPr lang="en-US" sz="1100" dirty="0">
              <a:solidFill>
                <a:schemeClr val="tx1"/>
              </a:solidFill>
            </a:endParaRPr>
          </a:p>
          <a:p>
            <a:br>
              <a:rPr lang="en-US" sz="1100" dirty="0">
                <a:solidFill>
                  <a:schemeClr val="tx1"/>
                </a:solidFill>
              </a:rPr>
            </a:br>
            <a:endParaRPr sz="1100" i="1" dirty="0">
              <a:solidFill>
                <a:schemeClr val="tx1"/>
              </a:solidFill>
              <a:latin typeface="+mn-lt"/>
              <a:ea typeface="Roboto"/>
              <a:cs typeface="Roboto"/>
              <a:sym typeface="Roboto"/>
            </a:endParaRPr>
          </a:p>
        </p:txBody>
      </p:sp>
      <p:pic>
        <p:nvPicPr>
          <p:cNvPr id="72" name="Google Shape;72;p14"/>
          <p:cNvPicPr preferRelativeResize="0"/>
          <p:nvPr/>
        </p:nvPicPr>
        <p:blipFill>
          <a:blip r:embed="rId3">
            <a:alphaModFix/>
          </a:blip>
          <a:stretch>
            <a:fillRect/>
          </a:stretch>
        </p:blipFill>
        <p:spPr>
          <a:xfrm>
            <a:off x="3323138" y="1297479"/>
            <a:ext cx="1189374" cy="1324423"/>
          </a:xfrm>
          <a:prstGeom prst="rect">
            <a:avLst/>
          </a:prstGeom>
          <a:noFill/>
          <a:ln>
            <a:noFill/>
          </a:ln>
        </p:spPr>
      </p:pic>
      <p:pic>
        <p:nvPicPr>
          <p:cNvPr id="73" name="Google Shape;73;p14"/>
          <p:cNvPicPr preferRelativeResize="0"/>
          <p:nvPr/>
        </p:nvPicPr>
        <p:blipFill rotWithShape="1">
          <a:blip r:embed="rId4">
            <a:alphaModFix/>
          </a:blip>
          <a:srcRect r="-28518" b="-28518"/>
          <a:stretch/>
        </p:blipFill>
        <p:spPr>
          <a:xfrm>
            <a:off x="65175" y="54775"/>
            <a:ext cx="5883925" cy="1288525"/>
          </a:xfrm>
          <a:prstGeom prst="rect">
            <a:avLst/>
          </a:prstGeom>
          <a:noFill/>
          <a:ln>
            <a:noFill/>
          </a:ln>
        </p:spPr>
      </p:pic>
      <p:pic>
        <p:nvPicPr>
          <p:cNvPr id="74" name="Google Shape;74;p14"/>
          <p:cNvPicPr preferRelativeResize="0"/>
          <p:nvPr/>
        </p:nvPicPr>
        <p:blipFill>
          <a:blip r:embed="rId5">
            <a:alphaModFix/>
          </a:blip>
          <a:stretch>
            <a:fillRect/>
          </a:stretch>
        </p:blipFill>
        <p:spPr>
          <a:xfrm>
            <a:off x="3324621" y="3158479"/>
            <a:ext cx="1293610" cy="1288525"/>
          </a:xfrm>
          <a:prstGeom prst="rect">
            <a:avLst/>
          </a:prstGeom>
          <a:noFill/>
          <a:ln>
            <a:noFill/>
          </a:ln>
        </p:spPr>
      </p:pic>
      <p:pic>
        <p:nvPicPr>
          <p:cNvPr id="75" name="Google Shape;75;p14"/>
          <p:cNvPicPr preferRelativeResize="0"/>
          <p:nvPr/>
        </p:nvPicPr>
        <p:blipFill>
          <a:blip r:embed="rId6">
            <a:alphaModFix/>
          </a:blip>
          <a:stretch>
            <a:fillRect/>
          </a:stretch>
        </p:blipFill>
        <p:spPr>
          <a:xfrm>
            <a:off x="5397130" y="262330"/>
            <a:ext cx="1293600" cy="1299120"/>
          </a:xfrm>
          <a:prstGeom prst="rect">
            <a:avLst/>
          </a:prstGeom>
          <a:noFill/>
          <a:ln>
            <a:noFill/>
          </a:ln>
        </p:spPr>
      </p:pic>
      <p:pic>
        <p:nvPicPr>
          <p:cNvPr id="76" name="Google Shape;76;p14"/>
          <p:cNvPicPr preferRelativeResize="0"/>
          <p:nvPr/>
        </p:nvPicPr>
        <p:blipFill>
          <a:blip r:embed="rId7">
            <a:alphaModFix/>
          </a:blip>
          <a:stretch>
            <a:fillRect/>
          </a:stretch>
        </p:blipFill>
        <p:spPr>
          <a:xfrm>
            <a:off x="7596464" y="2588076"/>
            <a:ext cx="1129221" cy="1477500"/>
          </a:xfrm>
          <a:prstGeom prst="rect">
            <a:avLst/>
          </a:prstGeom>
          <a:noFill/>
          <a:ln>
            <a:noFill/>
          </a:ln>
        </p:spPr>
      </p:pic>
      <p:pic>
        <p:nvPicPr>
          <p:cNvPr id="77" name="Google Shape;77;p14"/>
          <p:cNvPicPr preferRelativeResize="0"/>
          <p:nvPr/>
        </p:nvPicPr>
        <p:blipFill>
          <a:blip r:embed="rId8">
            <a:alphaModFix/>
          </a:blip>
          <a:stretch>
            <a:fillRect/>
          </a:stretch>
        </p:blipFill>
        <p:spPr>
          <a:xfrm>
            <a:off x="7491504" y="262330"/>
            <a:ext cx="1228850" cy="1228850"/>
          </a:xfrm>
          <a:prstGeom prst="rect">
            <a:avLst/>
          </a:prstGeom>
          <a:noFill/>
          <a:ln>
            <a:noFill/>
          </a:ln>
        </p:spPr>
      </p:pic>
      <p:pic>
        <p:nvPicPr>
          <p:cNvPr id="78" name="Google Shape;78;p14"/>
          <p:cNvPicPr preferRelativeResize="0"/>
          <p:nvPr/>
        </p:nvPicPr>
        <p:blipFill>
          <a:blip r:embed="rId9">
            <a:alphaModFix/>
          </a:blip>
          <a:stretch>
            <a:fillRect/>
          </a:stretch>
        </p:blipFill>
        <p:spPr>
          <a:xfrm>
            <a:off x="5400321" y="2611148"/>
            <a:ext cx="1725874" cy="1143000"/>
          </a:xfrm>
          <a:prstGeom prst="rect">
            <a:avLst/>
          </a:prstGeom>
          <a:noFill/>
          <a:ln>
            <a:noFill/>
          </a:ln>
        </p:spPr>
      </p:pic>
      <p:sp>
        <p:nvSpPr>
          <p:cNvPr id="79" name="Google Shape;79;p14"/>
          <p:cNvSpPr txBox="1"/>
          <p:nvPr/>
        </p:nvSpPr>
        <p:spPr>
          <a:xfrm>
            <a:off x="3244674" y="2611148"/>
            <a:ext cx="172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dk1"/>
                </a:solidFill>
                <a:latin typeface="+mn-lt"/>
                <a:ea typeface="Roboto"/>
                <a:cs typeface="Roboto"/>
                <a:sym typeface="Roboto"/>
              </a:rPr>
              <a:t>Faisal Shah Khan, PhD</a:t>
            </a:r>
            <a:endParaRPr sz="1000" dirty="0">
              <a:solidFill>
                <a:schemeClr val="dk1"/>
              </a:solidFill>
              <a:latin typeface="+mn-lt"/>
              <a:ea typeface="Roboto"/>
              <a:cs typeface="Roboto"/>
              <a:sym typeface="Roboto"/>
            </a:endParaRPr>
          </a:p>
          <a:p>
            <a:pPr marL="0" lvl="0" indent="0" algn="l" rtl="0">
              <a:spcBef>
                <a:spcPts val="0"/>
              </a:spcBef>
              <a:spcAft>
                <a:spcPts val="0"/>
              </a:spcAft>
              <a:buNone/>
            </a:pPr>
            <a:r>
              <a:rPr lang="en" sz="1000" i="1" dirty="0">
                <a:solidFill>
                  <a:schemeClr val="dk1"/>
                </a:solidFill>
                <a:latin typeface="+mn-lt"/>
                <a:ea typeface="Roboto"/>
                <a:cs typeface="Roboto"/>
                <a:sym typeface="Roboto"/>
              </a:rPr>
              <a:t>Founder and Interim CEO</a:t>
            </a:r>
            <a:endParaRPr sz="1000" i="1" dirty="0">
              <a:solidFill>
                <a:schemeClr val="dk1"/>
              </a:solidFill>
              <a:latin typeface="+mn-lt"/>
              <a:ea typeface="Roboto"/>
              <a:cs typeface="Roboto"/>
              <a:sym typeface="Roboto"/>
            </a:endParaRPr>
          </a:p>
        </p:txBody>
      </p:sp>
      <p:sp>
        <p:nvSpPr>
          <p:cNvPr id="80" name="Google Shape;80;p14"/>
          <p:cNvSpPr txBox="1"/>
          <p:nvPr/>
        </p:nvSpPr>
        <p:spPr>
          <a:xfrm>
            <a:off x="3244674" y="4451473"/>
            <a:ext cx="1819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dk1"/>
                </a:solidFill>
                <a:latin typeface="+mj-lt"/>
                <a:ea typeface="Roboto"/>
                <a:cs typeface="Roboto"/>
                <a:sym typeface="Roboto"/>
              </a:rPr>
              <a:t>David </a:t>
            </a:r>
            <a:r>
              <a:rPr lang="en" sz="1000" dirty="0" err="1">
                <a:solidFill>
                  <a:schemeClr val="dk1"/>
                </a:solidFill>
                <a:latin typeface="+mj-lt"/>
                <a:ea typeface="Roboto"/>
                <a:cs typeface="Roboto"/>
                <a:sym typeface="Roboto"/>
              </a:rPr>
              <a:t>D’Silva</a:t>
            </a:r>
            <a:r>
              <a:rPr lang="en" sz="1000" dirty="0">
                <a:solidFill>
                  <a:schemeClr val="dk1"/>
                </a:solidFill>
                <a:latin typeface="+mj-lt"/>
                <a:ea typeface="Roboto"/>
                <a:cs typeface="Roboto"/>
                <a:sym typeface="Roboto"/>
              </a:rPr>
              <a:t>, </a:t>
            </a:r>
            <a:r>
              <a:rPr lang="en" sz="1000" dirty="0" err="1">
                <a:solidFill>
                  <a:schemeClr val="dk1"/>
                </a:solidFill>
                <a:latin typeface="+mj-lt"/>
                <a:ea typeface="Roboto"/>
                <a:cs typeface="Roboto"/>
                <a:sym typeface="Roboto"/>
              </a:rPr>
              <a:t>BMath</a:t>
            </a:r>
            <a:endParaRPr sz="1000" dirty="0">
              <a:solidFill>
                <a:schemeClr val="dk1"/>
              </a:solidFill>
              <a:latin typeface="+mj-lt"/>
              <a:ea typeface="Roboto"/>
              <a:cs typeface="Roboto"/>
              <a:sym typeface="Roboto"/>
            </a:endParaRPr>
          </a:p>
          <a:p>
            <a:pPr marL="0" lvl="0" indent="0" algn="l" rtl="0">
              <a:spcBef>
                <a:spcPts val="0"/>
              </a:spcBef>
              <a:spcAft>
                <a:spcPts val="0"/>
              </a:spcAft>
              <a:buNone/>
            </a:pPr>
            <a:r>
              <a:rPr lang="en" sz="1000" i="1" dirty="0">
                <a:solidFill>
                  <a:schemeClr val="dk1"/>
                </a:solidFill>
                <a:latin typeface="+mj-lt"/>
                <a:ea typeface="Roboto"/>
                <a:cs typeface="Roboto"/>
                <a:sym typeface="Roboto"/>
              </a:rPr>
              <a:t>Founder and Chief Operating Officer</a:t>
            </a:r>
            <a:endParaRPr sz="1000" i="1" dirty="0">
              <a:solidFill>
                <a:schemeClr val="dk1"/>
              </a:solidFill>
              <a:latin typeface="+mj-lt"/>
              <a:ea typeface="Roboto"/>
              <a:cs typeface="Roboto"/>
              <a:sym typeface="Roboto"/>
            </a:endParaRPr>
          </a:p>
        </p:txBody>
      </p:sp>
      <p:sp>
        <p:nvSpPr>
          <p:cNvPr id="81" name="Google Shape;81;p14"/>
          <p:cNvSpPr txBox="1"/>
          <p:nvPr/>
        </p:nvSpPr>
        <p:spPr>
          <a:xfrm>
            <a:off x="5397130" y="1561450"/>
            <a:ext cx="14481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tx1"/>
                </a:solidFill>
                <a:latin typeface="+mn-lt"/>
                <a:ea typeface="Roboto"/>
                <a:cs typeface="Roboto"/>
                <a:sym typeface="Roboto"/>
              </a:rPr>
              <a:t>Nada </a:t>
            </a:r>
            <a:r>
              <a:rPr lang="en" sz="1000" dirty="0" err="1">
                <a:solidFill>
                  <a:schemeClr val="tx1"/>
                </a:solidFill>
                <a:latin typeface="+mn-lt"/>
                <a:ea typeface="Roboto"/>
                <a:cs typeface="Roboto"/>
                <a:sym typeface="Roboto"/>
              </a:rPr>
              <a:t>Elsokkary</a:t>
            </a:r>
            <a:endParaRPr lang="en" sz="1000" dirty="0">
              <a:solidFill>
                <a:schemeClr val="tx1"/>
              </a:solidFill>
              <a:latin typeface="+mn-lt"/>
              <a:ea typeface="Roboto"/>
              <a:cs typeface="Roboto"/>
              <a:sym typeface="Roboto"/>
            </a:endParaRPr>
          </a:p>
          <a:p>
            <a:pPr lvl="0"/>
            <a:r>
              <a:rPr lang="en-US" sz="1000" i="1" dirty="0">
                <a:solidFill>
                  <a:schemeClr val="tx1"/>
                </a:solidFill>
                <a:latin typeface="+mn-lt"/>
              </a:rPr>
              <a:t>Quantum Solutions Architect</a:t>
            </a:r>
            <a:endParaRPr sz="1000" i="1" dirty="0">
              <a:solidFill>
                <a:schemeClr val="tx1"/>
              </a:solidFill>
              <a:latin typeface="+mn-lt"/>
              <a:ea typeface="Roboto"/>
              <a:cs typeface="Roboto"/>
              <a:sym typeface="Roboto"/>
            </a:endParaRPr>
          </a:p>
        </p:txBody>
      </p:sp>
      <p:sp>
        <p:nvSpPr>
          <p:cNvPr id="82" name="Google Shape;82;p14"/>
          <p:cNvSpPr txBox="1"/>
          <p:nvPr/>
        </p:nvSpPr>
        <p:spPr>
          <a:xfrm>
            <a:off x="5397130" y="3754148"/>
            <a:ext cx="1731675"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tx1"/>
                </a:solidFill>
                <a:latin typeface="+mn-lt"/>
                <a:ea typeface="Roboto"/>
                <a:cs typeface="Roboto"/>
                <a:sym typeface="Roboto"/>
              </a:rPr>
              <a:t>Olga </a:t>
            </a:r>
            <a:r>
              <a:rPr lang="en" sz="1000" dirty="0" err="1">
                <a:solidFill>
                  <a:schemeClr val="tx1"/>
                </a:solidFill>
                <a:latin typeface="+mn-lt"/>
                <a:ea typeface="Roboto"/>
                <a:cs typeface="Roboto"/>
                <a:sym typeface="Roboto"/>
              </a:rPr>
              <a:t>Okrut</a:t>
            </a:r>
            <a:endParaRPr lang="en" sz="1000" dirty="0">
              <a:solidFill>
                <a:schemeClr val="tx1"/>
              </a:solidFill>
              <a:latin typeface="+mn-lt"/>
              <a:ea typeface="Roboto"/>
              <a:cs typeface="Roboto"/>
              <a:sym typeface="Roboto"/>
            </a:endParaRPr>
          </a:p>
          <a:p>
            <a:r>
              <a:rPr lang="en-US" sz="1000" i="1" dirty="0">
                <a:solidFill>
                  <a:schemeClr val="tx1"/>
                </a:solidFill>
                <a:latin typeface="+mn-lt"/>
              </a:rPr>
              <a:t>Quantum Computation Scientist</a:t>
            </a:r>
          </a:p>
        </p:txBody>
      </p:sp>
      <p:sp>
        <p:nvSpPr>
          <p:cNvPr id="83" name="Google Shape;83;p14"/>
          <p:cNvSpPr txBox="1"/>
          <p:nvPr/>
        </p:nvSpPr>
        <p:spPr>
          <a:xfrm>
            <a:off x="7596464" y="4065576"/>
            <a:ext cx="14481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dk1"/>
                </a:solidFill>
                <a:latin typeface="Roboto"/>
                <a:ea typeface="Roboto"/>
                <a:cs typeface="Roboto"/>
                <a:sym typeface="Roboto"/>
              </a:rPr>
              <a:t>Keith Cannon</a:t>
            </a:r>
          </a:p>
          <a:p>
            <a:r>
              <a:rPr lang="en-US" sz="1000" i="1" dirty="0">
                <a:solidFill>
                  <a:schemeClr val="tx1"/>
                </a:solidFill>
                <a:latin typeface="+mn-lt"/>
              </a:rPr>
              <a:t>Quantum Solutions Architect</a:t>
            </a:r>
          </a:p>
          <a:p>
            <a:pPr marL="0" lvl="0" indent="0" algn="l" rtl="0">
              <a:spcBef>
                <a:spcPts val="0"/>
              </a:spcBef>
              <a:spcAft>
                <a:spcPts val="0"/>
              </a:spcAft>
              <a:buNone/>
            </a:pPr>
            <a:endParaRPr sz="1000" dirty="0">
              <a:solidFill>
                <a:schemeClr val="dk1"/>
              </a:solidFill>
              <a:latin typeface="Roboto"/>
              <a:ea typeface="Roboto"/>
              <a:cs typeface="Roboto"/>
              <a:sym typeface="Roboto"/>
            </a:endParaRPr>
          </a:p>
        </p:txBody>
      </p:sp>
      <p:sp>
        <p:nvSpPr>
          <p:cNvPr id="84" name="Google Shape;84;p14"/>
          <p:cNvSpPr txBox="1"/>
          <p:nvPr/>
        </p:nvSpPr>
        <p:spPr>
          <a:xfrm>
            <a:off x="7437025" y="1493903"/>
            <a:ext cx="14481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dk1"/>
                </a:solidFill>
                <a:latin typeface="+mn-lt"/>
                <a:ea typeface="Roboto"/>
                <a:cs typeface="Roboto"/>
                <a:sym typeface="Roboto"/>
              </a:rPr>
              <a:t>Kareem H. El-</a:t>
            </a:r>
            <a:r>
              <a:rPr lang="en" sz="1000" dirty="0" err="1">
                <a:solidFill>
                  <a:schemeClr val="dk1"/>
                </a:solidFill>
                <a:latin typeface="+mn-lt"/>
                <a:ea typeface="Roboto"/>
                <a:cs typeface="Roboto"/>
                <a:sym typeface="Roboto"/>
              </a:rPr>
              <a:t>Safty</a:t>
            </a:r>
            <a:endParaRPr lang="en" sz="1000" dirty="0">
              <a:solidFill>
                <a:schemeClr val="dk1"/>
              </a:solidFill>
              <a:latin typeface="+mn-lt"/>
              <a:ea typeface="Roboto"/>
              <a:cs typeface="Roboto"/>
              <a:sym typeface="Roboto"/>
            </a:endParaRPr>
          </a:p>
          <a:p>
            <a:r>
              <a:rPr lang="en-US" sz="1000" i="1" dirty="0">
                <a:solidFill>
                  <a:schemeClr val="tx1"/>
                </a:solidFill>
                <a:latin typeface="+mn-lt"/>
              </a:rPr>
              <a:t>Quantum AI Engineer</a:t>
            </a:r>
          </a:p>
          <a:p>
            <a:pPr marL="0" lvl="0" indent="0" algn="l" rtl="0">
              <a:spcBef>
                <a:spcPts val="0"/>
              </a:spcBef>
              <a:spcAft>
                <a:spcPts val="0"/>
              </a:spcAft>
              <a:buNone/>
            </a:pPr>
            <a:endParaRPr sz="1000" dirty="0">
              <a:solidFill>
                <a:schemeClr val="dk1"/>
              </a:solidFill>
              <a:latin typeface="+mn-lt"/>
              <a:ea typeface="Roboto"/>
              <a:cs typeface="Roboto"/>
              <a:sym typeface="Roboto"/>
            </a:endParaRPr>
          </a:p>
        </p:txBody>
      </p:sp>
      <p:sp>
        <p:nvSpPr>
          <p:cNvPr id="2" name="TextBox 1">
            <a:extLst>
              <a:ext uri="{FF2B5EF4-FFF2-40B4-BE49-F238E27FC236}">
                <a16:creationId xmlns:a16="http://schemas.microsoft.com/office/drawing/2014/main" id="{F12637B3-9DEF-79E3-F4CE-301C42EF10DA}"/>
              </a:ext>
            </a:extLst>
          </p:cNvPr>
          <p:cNvSpPr txBox="1"/>
          <p:nvPr/>
        </p:nvSpPr>
        <p:spPr>
          <a:xfrm>
            <a:off x="75876" y="4574926"/>
            <a:ext cx="3168798" cy="523220"/>
          </a:xfrm>
          <a:prstGeom prst="rect">
            <a:avLst/>
          </a:prstGeom>
          <a:noFill/>
        </p:spPr>
        <p:txBody>
          <a:bodyPr wrap="square" rtlCol="0">
            <a:spAutoFit/>
          </a:bodyPr>
          <a:lstStyle/>
          <a:p>
            <a:r>
              <a:rPr lang="en-US" u="sng" dirty="0">
                <a:solidFill>
                  <a:schemeClr val="tx2">
                    <a:lumMod val="10000"/>
                  </a:schemeClr>
                </a:solidFill>
                <a:hlinkClick r:id="rId10">
                  <a:extLst>
                    <a:ext uri="{A12FA001-AC4F-418D-AE19-62706E023703}">
                      <ahyp:hlinkClr xmlns:ahyp="http://schemas.microsoft.com/office/drawing/2018/hyperlinkcolor" val="tx"/>
                    </a:ext>
                  </a:extLst>
                </a:hlinkClick>
              </a:rPr>
              <a:t>https://www.darkstarquantumlab.com/</a:t>
            </a:r>
            <a:endParaRPr lang="en-US" dirty="0">
              <a:solidFill>
                <a:schemeClr val="tx2">
                  <a:lumMod val="10000"/>
                </a:schemeClr>
              </a:solidFill>
            </a:endParaRPr>
          </a:p>
          <a:p>
            <a:endParaRPr lang="en-US" dirty="0">
              <a:solidFill>
                <a:schemeClr val="tx2">
                  <a:lumMod val="10000"/>
                </a:schemeClr>
              </a:solidFill>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p:nvPr/>
        </p:nvSpPr>
        <p:spPr>
          <a:xfrm>
            <a:off x="1026118" y="748189"/>
            <a:ext cx="7091763" cy="364712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dirty="0">
                <a:solidFill>
                  <a:schemeClr val="dk1"/>
                </a:solidFill>
                <a:latin typeface="Roboto"/>
                <a:ea typeface="Roboto"/>
                <a:cs typeface="Roboto"/>
                <a:sym typeface="Roboto"/>
              </a:rPr>
              <a:t>Contact: </a:t>
            </a:r>
          </a:p>
          <a:p>
            <a:pPr marL="0" lvl="0" indent="0" algn="ctr" rtl="0">
              <a:spcBef>
                <a:spcPts val="0"/>
              </a:spcBef>
              <a:spcAft>
                <a:spcPts val="0"/>
              </a:spcAft>
              <a:buNone/>
            </a:pPr>
            <a:r>
              <a:rPr lang="en" sz="2500" u="sng" dirty="0">
                <a:solidFill>
                  <a:schemeClr val="hlink"/>
                </a:solidFill>
                <a:latin typeface="Roboto"/>
                <a:ea typeface="Roboto"/>
                <a:cs typeface="Roboto"/>
                <a:sym typeface="Roboto"/>
                <a:hlinkClick r:id="rId3"/>
              </a:rPr>
              <a:t>faisal@darkstarquantumlab.com</a:t>
            </a:r>
            <a:endParaRPr lang="en" sz="2500" u="sng" dirty="0">
              <a:solidFill>
                <a:schemeClr val="hlink"/>
              </a:solidFill>
              <a:latin typeface="Roboto"/>
              <a:ea typeface="Roboto"/>
              <a:cs typeface="Roboto"/>
              <a:sym typeface="Roboto"/>
            </a:endParaRPr>
          </a:p>
          <a:p>
            <a:pPr marL="0" lvl="0" indent="0" algn="ctr" rtl="0">
              <a:spcBef>
                <a:spcPts val="0"/>
              </a:spcBef>
              <a:spcAft>
                <a:spcPts val="0"/>
              </a:spcAft>
              <a:buNone/>
            </a:pPr>
            <a:r>
              <a:rPr lang="en" sz="2500" dirty="0">
                <a:solidFill>
                  <a:schemeClr val="tx1"/>
                </a:solidFill>
                <a:latin typeface="Roboto"/>
                <a:ea typeface="Roboto"/>
                <a:cs typeface="Roboto"/>
                <a:sym typeface="Roboto"/>
              </a:rPr>
              <a:t>Visit:</a:t>
            </a:r>
          </a:p>
          <a:p>
            <a:pPr lvl="0" algn="ctr"/>
            <a:r>
              <a:rPr lang="en-US" sz="2500" dirty="0">
                <a:solidFill>
                  <a:schemeClr val="dk1"/>
                </a:solidFill>
                <a:latin typeface="Roboto"/>
                <a:ea typeface="Roboto"/>
                <a:cs typeface="Roboto"/>
                <a:sym typeface="Roboto"/>
                <a:hlinkClick r:id="rId4"/>
              </a:rPr>
              <a:t>https://www.darkstarquantumlab.com/</a:t>
            </a:r>
            <a:endParaRPr lang="en-US" sz="2500" dirty="0">
              <a:solidFill>
                <a:schemeClr val="dk1"/>
              </a:solidFill>
              <a:latin typeface="Roboto"/>
              <a:ea typeface="Roboto"/>
              <a:cs typeface="Roboto"/>
              <a:sym typeface="Roboto"/>
            </a:endParaRPr>
          </a:p>
          <a:p>
            <a:pPr lvl="0" algn="ctr"/>
            <a:r>
              <a:rPr lang="en-US" sz="2500" dirty="0">
                <a:solidFill>
                  <a:schemeClr val="dk1"/>
                </a:solidFill>
                <a:latin typeface="Roboto"/>
                <a:ea typeface="Roboto"/>
                <a:cs typeface="Roboto"/>
                <a:sym typeface="Roboto"/>
              </a:rPr>
              <a:t>GitHub:</a:t>
            </a:r>
          </a:p>
          <a:p>
            <a:pPr lvl="0" algn="ctr"/>
            <a:r>
              <a:rPr lang="en-US" sz="2500" dirty="0">
                <a:solidFill>
                  <a:schemeClr val="dk1"/>
                </a:solidFill>
                <a:latin typeface="Roboto"/>
                <a:ea typeface="Roboto"/>
                <a:cs typeface="Roboto"/>
                <a:sym typeface="Roboto"/>
                <a:hlinkClick r:id="rId5"/>
              </a:rPr>
              <a:t>https://github.com/DarkStarQuantumLab</a:t>
            </a:r>
            <a:r>
              <a:rPr lang="en-US" sz="2500" dirty="0">
                <a:solidFill>
                  <a:schemeClr val="dk1"/>
                </a:solidFill>
                <a:latin typeface="Roboto"/>
                <a:ea typeface="Roboto"/>
                <a:cs typeface="Roboto"/>
                <a:sym typeface="Roboto"/>
              </a:rPr>
              <a:t>  </a:t>
            </a:r>
            <a:endParaRPr sz="2500" dirty="0">
              <a:solidFill>
                <a:schemeClr val="dk1"/>
              </a:solidFill>
              <a:latin typeface="Roboto"/>
              <a:ea typeface="Roboto"/>
              <a:cs typeface="Roboto"/>
              <a:sym typeface="Roboto"/>
            </a:endParaRPr>
          </a:p>
          <a:p>
            <a:pPr marL="0" lvl="0" indent="0" algn="ctr" rtl="0">
              <a:spcBef>
                <a:spcPts val="0"/>
              </a:spcBef>
              <a:spcAft>
                <a:spcPts val="0"/>
              </a:spcAft>
              <a:buNone/>
            </a:pPr>
            <a:endParaRPr sz="2500" dirty="0">
              <a:solidFill>
                <a:schemeClr val="dk1"/>
              </a:solidFill>
              <a:latin typeface="Roboto"/>
              <a:ea typeface="Roboto"/>
              <a:cs typeface="Roboto"/>
              <a:sym typeface="Roboto"/>
            </a:endParaRPr>
          </a:p>
          <a:p>
            <a:pPr marL="0" lvl="0" indent="0" algn="ctr" rtl="0">
              <a:spcBef>
                <a:spcPts val="0"/>
              </a:spcBef>
              <a:spcAft>
                <a:spcPts val="0"/>
              </a:spcAft>
              <a:buNone/>
            </a:pPr>
            <a:endParaRPr sz="2500" dirty="0">
              <a:solidFill>
                <a:schemeClr val="dk1"/>
              </a:solidFill>
              <a:latin typeface="Roboto"/>
              <a:ea typeface="Roboto"/>
              <a:cs typeface="Roboto"/>
              <a:sym typeface="Roboto"/>
            </a:endParaRPr>
          </a:p>
          <a:p>
            <a:pPr marL="0" lvl="0" indent="0" algn="ctr" rtl="0">
              <a:spcBef>
                <a:spcPts val="0"/>
              </a:spcBef>
              <a:spcAft>
                <a:spcPts val="0"/>
              </a:spcAft>
              <a:buNone/>
            </a:pPr>
            <a:r>
              <a:rPr lang="en" sz="2500" dirty="0">
                <a:solidFill>
                  <a:schemeClr val="dk1"/>
                </a:solidFill>
                <a:latin typeface="Roboto"/>
                <a:ea typeface="Roboto"/>
                <a:cs typeface="Roboto"/>
                <a:sym typeface="Roboto"/>
              </a:rPr>
              <a:t>Thank You!</a:t>
            </a:r>
            <a:endParaRPr sz="2500" dirty="0">
              <a:solidFill>
                <a:schemeClr val="dk1"/>
              </a:solidFill>
              <a:latin typeface="Roboto"/>
              <a:ea typeface="Roboto"/>
              <a:cs typeface="Roboto"/>
              <a:sym typeface="Roboto"/>
            </a:endParaRPr>
          </a:p>
        </p:txBody>
      </p:sp>
      <p:pic>
        <p:nvPicPr>
          <p:cNvPr id="216" name="Google Shape;216;p29"/>
          <p:cNvPicPr preferRelativeResize="0"/>
          <p:nvPr/>
        </p:nvPicPr>
        <p:blipFill rotWithShape="1">
          <a:blip r:embed="rId6">
            <a:alphaModFix/>
          </a:blip>
          <a:srcRect r="-28518" b="-28518"/>
          <a:stretch/>
        </p:blipFill>
        <p:spPr>
          <a:xfrm>
            <a:off x="7348375" y="83875"/>
            <a:ext cx="1723349" cy="37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John Forbes Nash (June 13, 1928 - May 23, 2015)</a:t>
            </a:r>
            <a:endParaRPr/>
          </a:p>
        </p:txBody>
      </p:sp>
      <p:pic>
        <p:nvPicPr>
          <p:cNvPr id="90" name="Google Shape;90;p15"/>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p:pic>
        <p:nvPicPr>
          <p:cNvPr id="91" name="Google Shape;91;p15"/>
          <p:cNvPicPr preferRelativeResize="0"/>
          <p:nvPr/>
        </p:nvPicPr>
        <p:blipFill>
          <a:blip r:embed="rId4">
            <a:alphaModFix/>
          </a:blip>
          <a:stretch>
            <a:fillRect/>
          </a:stretch>
        </p:blipFill>
        <p:spPr>
          <a:xfrm>
            <a:off x="5512524" y="1320825"/>
            <a:ext cx="2148900" cy="3259950"/>
          </a:xfrm>
          <a:prstGeom prst="rect">
            <a:avLst/>
          </a:prstGeom>
          <a:noFill/>
          <a:ln>
            <a:noFill/>
          </a:ln>
        </p:spPr>
      </p:pic>
      <p:sp>
        <p:nvSpPr>
          <p:cNvPr id="92" name="Google Shape;92;p15"/>
          <p:cNvSpPr txBox="1"/>
          <p:nvPr/>
        </p:nvSpPr>
        <p:spPr>
          <a:xfrm>
            <a:off x="468225" y="1320825"/>
            <a:ext cx="45216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The concept of the Nash Equilibrium (NE) is named after an American mathematician - John Nash who is famous for his fundamental contributions to the game theory.</a:t>
            </a:r>
            <a:endParaRPr dirty="0">
              <a:solidFill>
                <a:schemeClr val="dk1"/>
              </a:solidFill>
              <a:latin typeface="Roboto"/>
              <a:ea typeface="Roboto"/>
              <a:cs typeface="Roboto"/>
              <a:sym typeface="Roboto"/>
            </a:endParaRPr>
          </a:p>
          <a:p>
            <a:pPr marL="457200" lvl="0" indent="0" algn="l" rtl="0">
              <a:spcBef>
                <a:spcPts val="0"/>
              </a:spcBef>
              <a:spcAft>
                <a:spcPts val="0"/>
              </a:spcAft>
              <a:buNone/>
            </a:pPr>
            <a:endParaRPr dirty="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J. Nash is the winner of the Nobel Memorial Prize in Economic Sciences (1994).</a:t>
            </a:r>
            <a:endParaRPr dirty="0">
              <a:solidFill>
                <a:schemeClr val="dk1"/>
              </a:solidFill>
              <a:latin typeface="Roboto"/>
              <a:ea typeface="Roboto"/>
              <a:cs typeface="Roboto"/>
              <a:sym typeface="Roboto"/>
            </a:endParaRPr>
          </a:p>
          <a:p>
            <a:pPr marL="457200" lvl="0" indent="0" algn="l" rtl="0">
              <a:spcBef>
                <a:spcPts val="0"/>
              </a:spcBef>
              <a:spcAft>
                <a:spcPts val="0"/>
              </a:spcAft>
              <a:buNone/>
            </a:pPr>
            <a:endParaRPr dirty="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 The concept of the NE is widely applied in economics, stock market, evolutionary biology, politics, law, and other human/agent  interactions.</a:t>
            </a:r>
            <a:endParaRPr dirty="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Nash Equilibrium: Definition</a:t>
            </a:r>
            <a:endParaRPr/>
          </a:p>
        </p:txBody>
      </p:sp>
      <p:sp>
        <p:nvSpPr>
          <p:cNvPr id="98" name="Google Shape;98;p16"/>
          <p:cNvSpPr txBox="1">
            <a:spLocks noGrp="1"/>
          </p:cNvSpPr>
          <p:nvPr>
            <p:ph type="body" idx="1"/>
          </p:nvPr>
        </p:nvSpPr>
        <p:spPr>
          <a:xfrm>
            <a:off x="387900" y="1489825"/>
            <a:ext cx="8368200" cy="585883"/>
          </a:xfrm>
          <a:prstGeom prst="rect">
            <a:avLst/>
          </a:prstGeom>
        </p:spPr>
        <p:txBody>
          <a:bodyPr spcFirstLastPara="1" wrap="square" lIns="91425" tIns="91425" rIns="91425" bIns="91425" anchor="t" anchorCtr="0">
            <a:noAutofit/>
          </a:bodyPr>
          <a:lstStyle/>
          <a:p>
            <a:pPr marL="457200" lvl="0" indent="-325755" algn="l" rtl="0">
              <a:spcBef>
                <a:spcPts val="0"/>
              </a:spcBef>
              <a:spcAft>
                <a:spcPts val="0"/>
              </a:spcAft>
              <a:buSzPct val="100000"/>
              <a:buChar char="❖"/>
            </a:pPr>
            <a:r>
              <a:rPr lang="en" sz="1200" dirty="0"/>
              <a:t>NE is the solution concept for non-cooperative games such that no player is motivated to unilaterally deviate from their particular choice of strategy. </a:t>
            </a:r>
            <a:endParaRPr lang="en-US" sz="1200" dirty="0"/>
          </a:p>
          <a:p>
            <a:pPr marL="457200" lvl="0" indent="0" algn="l" rtl="0">
              <a:spcBef>
                <a:spcPts val="1200"/>
              </a:spcBef>
              <a:spcAft>
                <a:spcPts val="1200"/>
              </a:spcAft>
              <a:buNone/>
            </a:pPr>
            <a:endParaRPr sz="1200" dirty="0"/>
          </a:p>
        </p:txBody>
      </p:sp>
      <p:pic>
        <p:nvPicPr>
          <p:cNvPr id="99" name="Google Shape;99;p16"/>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F8ACE69-9697-33C1-6586-9C6617ABC639}"/>
                  </a:ext>
                </a:extLst>
              </p:cNvPr>
              <p:cNvSpPr txBox="1"/>
              <p:nvPr/>
            </p:nvSpPr>
            <p:spPr>
              <a:xfrm>
                <a:off x="1317998" y="2075708"/>
                <a:ext cx="5612524"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l-GR" i="1" smtClean="0">
                              <a:solidFill>
                                <a:schemeClr val="tx1"/>
                              </a:solidFill>
                              <a:latin typeface="Cambria Math" panose="02040503050406030204" pitchFamily="18" charset="0"/>
                              <a:ea typeface="Cambria Math" panose="02040503050406030204" pitchFamily="18" charset="0"/>
                            </a:rPr>
                          </m:ctrlPr>
                        </m:sSubPr>
                        <m:e>
                          <m:r>
                            <m:rPr>
                              <m:sty m:val="p"/>
                            </m:rPr>
                            <a:rPr lang="el-GR" i="1" smtClean="0">
                              <a:solidFill>
                                <a:schemeClr val="tx1"/>
                              </a:solidFill>
                              <a:latin typeface="Cambria Math" panose="02040503050406030204" pitchFamily="18" charset="0"/>
                              <a:ea typeface="Cambria Math" panose="02040503050406030204" pitchFamily="18" charset="0"/>
                            </a:rPr>
                            <m:t>Π</m:t>
                          </m:r>
                        </m:e>
                        <m:sub>
                          <m:r>
                            <a:rPr lang="en-US" b="0" i="1" smtClean="0">
                              <a:solidFill>
                                <a:schemeClr val="tx1"/>
                              </a:solidFill>
                              <a:latin typeface="Cambria Math" panose="02040503050406030204" pitchFamily="18" charset="0"/>
                              <a:ea typeface="Cambria Math" panose="02040503050406030204" pitchFamily="18" charset="0"/>
                            </a:rPr>
                            <m:t>1</m:t>
                          </m:r>
                        </m:sub>
                      </m:sSub>
                      <m:d>
                        <m:dPr>
                          <m:ctrlPr>
                            <a:rPr lang="en-US" b="0" i="1" smtClean="0">
                              <a:solidFill>
                                <a:schemeClr val="tx1"/>
                              </a:solidFill>
                              <a:latin typeface="Cambria Math" panose="02040503050406030204" pitchFamily="18" charset="0"/>
                              <a:ea typeface="Cambria Math" panose="02040503050406030204" pitchFamily="18" charset="0"/>
                            </a:rPr>
                          </m:ctrlPr>
                        </m:dPr>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𝑝</m:t>
                              </m:r>
                            </m:e>
                            <m:sup>
                              <m:r>
                                <a:rPr lang="en-US" b="0" i="1" smtClean="0">
                                  <a:solidFill>
                                    <a:schemeClr val="tx1"/>
                                  </a:solidFill>
                                  <a:latin typeface="Cambria Math" panose="02040503050406030204" pitchFamily="18" charset="0"/>
                                  <a:ea typeface="Cambria Math" panose="02040503050406030204" pitchFamily="18" charset="0"/>
                                </a:rPr>
                                <m:t>∗</m:t>
                              </m:r>
                            </m:sup>
                          </m:sSup>
                          <m:r>
                            <a:rPr lang="en-US" b="0" i="1" smtClean="0">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𝑞</m:t>
                              </m:r>
                            </m:e>
                            <m:sup>
                              <m:r>
                                <a:rPr lang="en-US" i="1">
                                  <a:solidFill>
                                    <a:schemeClr val="tx1"/>
                                  </a:solidFill>
                                  <a:latin typeface="Cambria Math" panose="02040503050406030204" pitchFamily="18" charset="0"/>
                                  <a:ea typeface="Cambria Math" panose="02040503050406030204" pitchFamily="18" charset="0"/>
                                </a:rPr>
                                <m:t>∗</m:t>
                              </m:r>
                            </m:sup>
                          </m:sSup>
                        </m:e>
                      </m:d>
                      <m:r>
                        <a:rPr lang="en-US" b="0" i="1" smtClean="0">
                          <a:solidFill>
                            <a:schemeClr val="tx1"/>
                          </a:solidFill>
                          <a:latin typeface="Cambria Math" panose="02040503050406030204" pitchFamily="18" charset="0"/>
                          <a:ea typeface="Cambria Math" panose="02040503050406030204" pitchFamily="18" charset="0"/>
                        </a:rPr>
                        <m:t>≥</m:t>
                      </m:r>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Π</m:t>
                          </m:r>
                        </m:e>
                        <m:sub>
                          <m:r>
                            <a:rPr lang="en-US" i="1">
                              <a:solidFill>
                                <a:schemeClr val="tx1"/>
                              </a:solidFill>
                              <a:latin typeface="Cambria Math" panose="02040503050406030204" pitchFamily="18" charset="0"/>
                              <a:ea typeface="Cambria Math" panose="02040503050406030204" pitchFamily="18" charset="0"/>
                            </a:rPr>
                            <m:t>1</m:t>
                          </m:r>
                        </m:sub>
                      </m:sSub>
                      <m:d>
                        <m:dPr>
                          <m:ctrlPr>
                            <a:rPr lang="en-US" i="1">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𝑝</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𝑞</m:t>
                              </m:r>
                            </m:e>
                            <m:sup>
                              <m:r>
                                <a:rPr lang="en-US" i="1">
                                  <a:solidFill>
                                    <a:schemeClr val="tx1"/>
                                  </a:solidFill>
                                  <a:latin typeface="Cambria Math" panose="02040503050406030204" pitchFamily="18" charset="0"/>
                                  <a:ea typeface="Cambria Math" panose="02040503050406030204" pitchFamily="18" charset="0"/>
                                </a:rPr>
                                <m:t>∗</m:t>
                              </m:r>
                            </m:sup>
                          </m:sSup>
                        </m:e>
                      </m:d>
                    </m:oMath>
                  </m:oMathPara>
                </a14:m>
                <a:endParaRPr lang="en-US" dirty="0">
                  <a:solidFill>
                    <a:schemeClr val="tx1"/>
                  </a:solidFill>
                  <a:latin typeface="Roboto" panose="02000000000000000000" pitchFamily="2" charset="0"/>
                  <a:ea typeface="Roboto" panose="02000000000000000000" pitchFamily="2" charset="0"/>
                </a:endParaRPr>
              </a:p>
            </p:txBody>
          </p:sp>
        </mc:Choice>
        <mc:Fallback>
          <p:sp>
            <p:nvSpPr>
              <p:cNvPr id="2" name="TextBox 1">
                <a:extLst>
                  <a:ext uri="{FF2B5EF4-FFF2-40B4-BE49-F238E27FC236}">
                    <a16:creationId xmlns:a16="http://schemas.microsoft.com/office/drawing/2014/main" id="{EF8ACE69-9697-33C1-6586-9C6617ABC639}"/>
                  </a:ext>
                </a:extLst>
              </p:cNvPr>
              <p:cNvSpPr txBox="1">
                <a:spLocks noRot="1" noChangeAspect="1" noMove="1" noResize="1" noEditPoints="1" noAdjustHandles="1" noChangeArrowheads="1" noChangeShapeType="1" noTextEdit="1"/>
              </p:cNvSpPr>
              <p:nvPr/>
            </p:nvSpPr>
            <p:spPr>
              <a:xfrm>
                <a:off x="1317998" y="2075708"/>
                <a:ext cx="5612524" cy="307777"/>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28F57B7-FE9D-49F7-CB2B-5917AD08E37F}"/>
                  </a:ext>
                </a:extLst>
              </p:cNvPr>
              <p:cNvSpPr txBox="1"/>
              <p:nvPr/>
            </p:nvSpPr>
            <p:spPr>
              <a:xfrm>
                <a:off x="5495791" y="2102307"/>
                <a:ext cx="3370736" cy="261610"/>
              </a:xfrm>
              <a:prstGeom prst="rect">
                <a:avLst/>
              </a:prstGeom>
              <a:noFill/>
            </p:spPr>
            <p:txBody>
              <a:bodyPr wrap="square" rtlCol="0">
                <a:spAutoFit/>
              </a:bodyPr>
              <a:lstStyle/>
              <a:p>
                <a14:m>
                  <m:oMath xmlns:m="http://schemas.openxmlformats.org/officeDocument/2006/math">
                    <m:sSub>
                      <m:sSubPr>
                        <m:ctrlPr>
                          <a:rPr lang="el-GR" sz="1100" i="1" smtClean="0">
                            <a:solidFill>
                              <a:schemeClr val="tx1"/>
                            </a:solidFill>
                            <a:latin typeface="Cambria Math" panose="02040503050406030204" pitchFamily="18" charset="0"/>
                            <a:ea typeface="Cambria Math" panose="02040503050406030204" pitchFamily="18" charset="0"/>
                          </a:rPr>
                        </m:ctrlPr>
                      </m:sSubPr>
                      <m:e>
                        <m:r>
                          <m:rPr>
                            <m:sty m:val="p"/>
                          </m:rPr>
                          <a:rPr lang="el-GR" sz="1100" i="1">
                            <a:solidFill>
                              <a:schemeClr val="tx1"/>
                            </a:solidFill>
                            <a:latin typeface="Cambria Math" panose="02040503050406030204" pitchFamily="18" charset="0"/>
                            <a:ea typeface="Cambria Math" panose="02040503050406030204" pitchFamily="18" charset="0"/>
                          </a:rPr>
                          <m:t>Π</m:t>
                        </m:r>
                      </m:e>
                      <m:sub>
                        <m:r>
                          <a:rPr lang="en-US" sz="1100" i="1">
                            <a:solidFill>
                              <a:schemeClr val="tx1"/>
                            </a:solidFill>
                            <a:latin typeface="Cambria Math" panose="02040503050406030204" pitchFamily="18" charset="0"/>
                            <a:ea typeface="Cambria Math" panose="02040503050406030204" pitchFamily="18" charset="0"/>
                          </a:rPr>
                          <m:t>1</m:t>
                        </m:r>
                      </m:sub>
                    </m:sSub>
                  </m:oMath>
                </a14:m>
                <a:r>
                  <a:rPr lang="en-US" sz="1100" dirty="0">
                    <a:solidFill>
                      <a:schemeClr val="tx1"/>
                    </a:solidFill>
                  </a:rPr>
                  <a:t>,</a:t>
                </a:r>
                <a:r>
                  <a:rPr lang="en-US" sz="1100" dirty="0"/>
                  <a:t> </a:t>
                </a:r>
                <a14:m>
                  <m:oMath xmlns:m="http://schemas.openxmlformats.org/officeDocument/2006/math">
                    <m:sSub>
                      <m:sSubPr>
                        <m:ctrlPr>
                          <a:rPr lang="el-GR" sz="1100" i="1">
                            <a:solidFill>
                              <a:schemeClr val="tx1"/>
                            </a:solidFill>
                            <a:latin typeface="Cambria Math" panose="02040503050406030204" pitchFamily="18" charset="0"/>
                            <a:ea typeface="Cambria Math" panose="02040503050406030204" pitchFamily="18" charset="0"/>
                          </a:rPr>
                        </m:ctrlPr>
                      </m:sSubPr>
                      <m:e>
                        <m:r>
                          <m:rPr>
                            <m:sty m:val="p"/>
                          </m:rPr>
                          <a:rPr lang="el-GR" sz="1100" i="1">
                            <a:solidFill>
                              <a:schemeClr val="tx1"/>
                            </a:solidFill>
                            <a:latin typeface="Cambria Math" panose="02040503050406030204" pitchFamily="18" charset="0"/>
                            <a:ea typeface="Cambria Math" panose="02040503050406030204" pitchFamily="18" charset="0"/>
                          </a:rPr>
                          <m:t>Π</m:t>
                        </m:r>
                      </m:e>
                      <m:sub>
                        <m:r>
                          <a:rPr lang="en-US" sz="1100" b="0" i="1" smtClean="0">
                            <a:solidFill>
                              <a:schemeClr val="tx1"/>
                            </a:solidFill>
                            <a:latin typeface="Cambria Math" panose="02040503050406030204" pitchFamily="18" charset="0"/>
                            <a:ea typeface="Cambria Math" panose="02040503050406030204" pitchFamily="18" charset="0"/>
                          </a:rPr>
                          <m:t>2</m:t>
                        </m:r>
                      </m:sub>
                    </m:sSub>
                  </m:oMath>
                </a14:m>
                <a:r>
                  <a:rPr lang="en-US" sz="1100" dirty="0"/>
                  <a:t> </a:t>
                </a:r>
                <a:r>
                  <a:rPr lang="en-US" sz="1100" dirty="0">
                    <a:solidFill>
                      <a:schemeClr val="tx1"/>
                    </a:solidFill>
                  </a:rPr>
                  <a:t>are payoff functions  for the strategies (</a:t>
                </a:r>
                <a:r>
                  <a:rPr lang="en-US" sz="1100" i="1" dirty="0">
                    <a:solidFill>
                      <a:schemeClr val="tx1"/>
                    </a:solidFill>
                  </a:rPr>
                  <a:t>p</a:t>
                </a:r>
                <a:r>
                  <a:rPr lang="en-US" sz="1100" dirty="0">
                    <a:solidFill>
                      <a:schemeClr val="tx1"/>
                    </a:solidFill>
                  </a:rPr>
                  <a:t>, </a:t>
                </a:r>
                <a:r>
                  <a:rPr lang="en-US" sz="1100" i="1" dirty="0">
                    <a:solidFill>
                      <a:schemeClr val="tx1"/>
                    </a:solidFill>
                  </a:rPr>
                  <a:t>q).</a:t>
                </a:r>
                <a:r>
                  <a:rPr lang="en-US" sz="1100" dirty="0">
                    <a:solidFill>
                      <a:schemeClr val="tx1"/>
                    </a:solidFill>
                  </a:rPr>
                  <a:t> </a:t>
                </a:r>
                <a:endParaRPr lang="en-US" sz="1100" dirty="0"/>
              </a:p>
            </p:txBody>
          </p:sp>
        </mc:Choice>
        <mc:Fallback>
          <p:sp>
            <p:nvSpPr>
              <p:cNvPr id="3" name="TextBox 2">
                <a:extLst>
                  <a:ext uri="{FF2B5EF4-FFF2-40B4-BE49-F238E27FC236}">
                    <a16:creationId xmlns:a16="http://schemas.microsoft.com/office/drawing/2014/main" id="{428F57B7-FE9D-49F7-CB2B-5917AD08E37F}"/>
                  </a:ext>
                </a:extLst>
              </p:cNvPr>
              <p:cNvSpPr txBox="1">
                <a:spLocks noRot="1" noChangeAspect="1" noMove="1" noResize="1" noEditPoints="1" noAdjustHandles="1" noChangeArrowheads="1" noChangeShapeType="1" noTextEdit="1"/>
              </p:cNvSpPr>
              <p:nvPr/>
            </p:nvSpPr>
            <p:spPr>
              <a:xfrm>
                <a:off x="5495791" y="2102307"/>
                <a:ext cx="3370736" cy="261610"/>
              </a:xfrm>
              <a:prstGeom prst="rect">
                <a:avLst/>
              </a:prstGeom>
              <a:blipFill>
                <a:blip r:embed="rId5"/>
                <a:stretch>
                  <a:fillRect b="-18182"/>
                </a:stretch>
              </a:blipFill>
            </p:spPr>
            <p:txBody>
              <a:bodyPr/>
              <a:lstStyle/>
              <a:p>
                <a:r>
                  <a:rPr lang="en-US">
                    <a:noFill/>
                  </a:rPr>
                  <a:t> </a:t>
                </a:r>
              </a:p>
            </p:txBody>
          </p:sp>
        </mc:Fallback>
      </mc:AlternateContent>
      <p:sp>
        <p:nvSpPr>
          <p:cNvPr id="11" name="Google Shape;98;p16">
            <a:extLst>
              <a:ext uri="{FF2B5EF4-FFF2-40B4-BE49-F238E27FC236}">
                <a16:creationId xmlns:a16="http://schemas.microsoft.com/office/drawing/2014/main" id="{858649C5-6400-2734-BA4F-1461E342FCC1}"/>
              </a:ext>
            </a:extLst>
          </p:cNvPr>
          <p:cNvSpPr txBox="1">
            <a:spLocks/>
          </p:cNvSpPr>
          <p:nvPr/>
        </p:nvSpPr>
        <p:spPr>
          <a:xfrm>
            <a:off x="387900" y="2645958"/>
            <a:ext cx="8478627" cy="13450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indent="-325755">
              <a:buSzPct val="100000"/>
              <a:buFont typeface="Roboto"/>
              <a:buChar char="❖"/>
            </a:pPr>
            <a:r>
              <a:rPr lang="en-US" sz="1200" dirty="0">
                <a:solidFill>
                  <a:schemeClr val="tx1"/>
                </a:solidFill>
              </a:rPr>
              <a:t>Set of strategies or actions in which each firm does the best it can given its competitors’ actions. </a:t>
            </a:r>
          </a:p>
          <a:p>
            <a:pPr indent="-325755">
              <a:buSzPct val="100000"/>
              <a:buFont typeface="Roboto"/>
              <a:buChar char="❖"/>
            </a:pPr>
            <a:endParaRPr lang="en-US" sz="1200" dirty="0">
              <a:solidFill>
                <a:schemeClr val="tx1"/>
              </a:solidFill>
            </a:endParaRPr>
          </a:p>
          <a:p>
            <a:pPr marL="131445" indent="0">
              <a:buSzPct val="100000"/>
              <a:buNone/>
            </a:pPr>
            <a:endParaRPr lang="en-US" sz="1200" dirty="0">
              <a:solidFill>
                <a:schemeClr val="tx1"/>
              </a:solidFill>
            </a:endParaRPr>
          </a:p>
          <a:p>
            <a:pPr indent="-325755">
              <a:buSzPct val="100000"/>
              <a:buFont typeface="Roboto"/>
              <a:buChar char="❖"/>
            </a:pPr>
            <a:r>
              <a:rPr lang="en-US" sz="1200" dirty="0"/>
              <a:t> </a:t>
            </a:r>
            <a:r>
              <a:rPr lang="en-US" sz="1200" dirty="0">
                <a:solidFill>
                  <a:schemeClr val="tx1"/>
                </a:solidFill>
              </a:rPr>
              <a:t>“A pair of strategies is a Nash equilibrium in a game if and only if each strategy is a best reply to each other” [K. </a:t>
            </a:r>
            <a:r>
              <a:rPr lang="en-US" sz="1200" dirty="0" err="1">
                <a:solidFill>
                  <a:schemeClr val="tx1"/>
                </a:solidFill>
              </a:rPr>
              <a:t>Binmore</a:t>
            </a:r>
            <a:r>
              <a:rPr lang="en-US" sz="1200" dirty="0">
                <a:solidFill>
                  <a:schemeClr val="tx1"/>
                </a:solidFill>
              </a:rPr>
              <a:t>, 2007].</a:t>
            </a:r>
          </a:p>
          <a:p>
            <a:pPr indent="-325755">
              <a:buSzPct val="100000"/>
              <a:buFont typeface="Roboto"/>
              <a:buChar char="❖"/>
            </a:pPr>
            <a:endParaRPr lang="en-US" sz="1200" dirty="0"/>
          </a:p>
          <a:p>
            <a:pPr indent="0">
              <a:spcBef>
                <a:spcPts val="1200"/>
              </a:spcBef>
              <a:spcAft>
                <a:spcPts val="1200"/>
              </a:spcAft>
              <a:buFont typeface="Roboto"/>
              <a:buNone/>
            </a:pP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p:bldP spid="2" grpId="0"/>
      <p:bldP spid="3"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lvl="0"/>
            <a:r>
              <a:rPr lang="en" dirty="0"/>
              <a:t>Nash Equilibrium: Examples</a:t>
            </a:r>
            <a:endParaRPr dirty="0"/>
          </a:p>
        </p:txBody>
      </p:sp>
      <p:pic>
        <p:nvPicPr>
          <p:cNvPr id="99" name="Google Shape;99;p16"/>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p:sp>
        <p:nvSpPr>
          <p:cNvPr id="10" name="Google Shape;105;p17">
            <a:extLst>
              <a:ext uri="{FF2B5EF4-FFF2-40B4-BE49-F238E27FC236}">
                <a16:creationId xmlns:a16="http://schemas.microsoft.com/office/drawing/2014/main" id="{C0128B5D-BE52-6CBB-5EB5-32E6253DE25A}"/>
              </a:ext>
            </a:extLst>
          </p:cNvPr>
          <p:cNvSpPr txBox="1">
            <a:spLocks/>
          </p:cNvSpPr>
          <p:nvPr/>
        </p:nvSpPr>
        <p:spPr>
          <a:xfrm>
            <a:off x="387900" y="1521525"/>
            <a:ext cx="8368200" cy="3078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buFont typeface="Roboto"/>
              <a:buChar char="❖"/>
            </a:pPr>
            <a:r>
              <a:rPr lang="en-US" dirty="0"/>
              <a:t>Politics : Mutually Assured Destruction (MAD) of the Cold War era. </a:t>
            </a:r>
          </a:p>
          <a:p>
            <a:pPr indent="0" algn="ctr">
              <a:spcBef>
                <a:spcPts val="1200"/>
              </a:spcBef>
              <a:buFont typeface="Roboto"/>
              <a:buNone/>
            </a:pPr>
            <a:endParaRPr lang="en-US" dirty="0"/>
          </a:p>
          <a:p>
            <a:pPr>
              <a:spcBef>
                <a:spcPts val="1200"/>
              </a:spcBef>
              <a:buFont typeface="Roboto"/>
              <a:buChar char="❖"/>
            </a:pPr>
            <a:r>
              <a:rPr lang="en-US" dirty="0"/>
              <a:t>Economics and finance : Strategic pricing, trade, and bargaining.</a:t>
            </a:r>
          </a:p>
          <a:p>
            <a:pPr marL="0" indent="0" algn="ctr">
              <a:spcBef>
                <a:spcPts val="1200"/>
              </a:spcBef>
              <a:buFont typeface="Roboto"/>
              <a:buNone/>
            </a:pPr>
            <a:r>
              <a:rPr lang="en-US" dirty="0"/>
              <a:t>	</a:t>
            </a:r>
          </a:p>
          <a:p>
            <a:pPr>
              <a:spcBef>
                <a:spcPts val="1200"/>
              </a:spcBef>
              <a:buFont typeface="Roboto"/>
              <a:buChar char="❖"/>
            </a:pPr>
            <a:r>
              <a:rPr lang="en-US" dirty="0"/>
              <a:t>Biology and behavioral science: persistence of behaviors (strategies) against changing times. (</a:t>
            </a:r>
            <a:r>
              <a:rPr lang="en-US" sz="1100" dirty="0"/>
              <a:t>A Bird Game in “Calculating Nash Equilibrium on Quantum Annealers</a:t>
            </a:r>
            <a:r>
              <a:rPr lang="en-US" dirty="0"/>
              <a:t>”)</a:t>
            </a:r>
          </a:p>
          <a:p>
            <a:pPr indent="0">
              <a:spcBef>
                <a:spcPts val="1200"/>
              </a:spcBef>
              <a:spcAft>
                <a:spcPts val="1200"/>
              </a:spcAft>
              <a:buFont typeface="Roboto"/>
              <a:buNone/>
            </a:pPr>
            <a:endParaRPr lang="en-US" dirty="0"/>
          </a:p>
        </p:txBody>
      </p:sp>
    </p:spTree>
    <p:extLst>
      <p:ext uri="{BB962C8B-B14F-4D97-AF65-F5344CB8AC3E}">
        <p14:creationId xmlns:p14="http://schemas.microsoft.com/office/powerpoint/2010/main" val="3276560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Nash Equilibrium: Motivation</a:t>
            </a:r>
            <a:endParaRPr/>
          </a:p>
        </p:txBody>
      </p:sp>
      <p:sp>
        <p:nvSpPr>
          <p:cNvPr id="111" name="Google Shape;111;p18"/>
          <p:cNvSpPr txBox="1">
            <a:spLocks noGrp="1"/>
          </p:cNvSpPr>
          <p:nvPr>
            <p:ph type="body" idx="1"/>
          </p:nvPr>
        </p:nvSpPr>
        <p:spPr>
          <a:xfrm>
            <a:off x="359925" y="1475850"/>
            <a:ext cx="5914751" cy="341146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400" dirty="0"/>
              <a:t>Solving NE in pure strategies is NP-complete.</a:t>
            </a:r>
          </a:p>
          <a:p>
            <a:pPr marL="457200" lvl="0" indent="-336550" algn="l" rtl="0">
              <a:spcBef>
                <a:spcPts val="0"/>
              </a:spcBef>
              <a:spcAft>
                <a:spcPts val="0"/>
              </a:spcAft>
              <a:buSzPts val="1700"/>
              <a:buChar char="❖"/>
            </a:pPr>
            <a:r>
              <a:rPr lang="en-US" sz="1400" dirty="0"/>
              <a:t>Existing Algorithms: </a:t>
            </a:r>
          </a:p>
          <a:p>
            <a:pPr lvl="1" indent="-336550">
              <a:buSzPts val="1700"/>
              <a:buChar char="❖"/>
            </a:pPr>
            <a:r>
              <a:rPr lang="en-US" sz="1000" dirty="0"/>
              <a:t>Enumeration/Iteration (fail on large numbers)</a:t>
            </a:r>
          </a:p>
          <a:p>
            <a:pPr lvl="1" indent="-336550">
              <a:buSzPts val="1700"/>
              <a:buChar char="❖"/>
            </a:pPr>
            <a:r>
              <a:rPr lang="en-US" sz="1000" dirty="0"/>
              <a:t>Stochastic Approach (gives approximation of NE points).</a:t>
            </a:r>
          </a:p>
          <a:p>
            <a:pPr lvl="1" indent="-336550">
              <a:buSzPts val="1700"/>
              <a:buChar char="❖"/>
            </a:pPr>
            <a:r>
              <a:rPr lang="en-US" sz="1000" dirty="0"/>
              <a:t>Brute-Force Algorithms (not efficient, work for small games)</a:t>
            </a:r>
            <a:endParaRPr sz="1400" dirty="0"/>
          </a:p>
          <a:p>
            <a:pPr marL="457200" lvl="0" indent="-336550" algn="l" rtl="0">
              <a:spcBef>
                <a:spcPts val="0"/>
              </a:spcBef>
              <a:spcAft>
                <a:spcPts val="0"/>
              </a:spcAft>
              <a:buSzPts val="1700"/>
              <a:buChar char="❖"/>
            </a:pPr>
            <a:r>
              <a:rPr lang="en" sz="1400" dirty="0">
                <a:solidFill>
                  <a:schemeClr val="tx1"/>
                </a:solidFill>
              </a:rPr>
              <a:t>A good candidate to be executed on a Quantum Annealer device which utilizes quantum tunneling effect  and can reach the global minimum faster. </a:t>
            </a:r>
          </a:p>
          <a:p>
            <a:pPr marL="120650" lvl="0" indent="0" algn="l" rtl="0">
              <a:spcBef>
                <a:spcPts val="0"/>
              </a:spcBef>
              <a:spcAft>
                <a:spcPts val="0"/>
              </a:spcAft>
              <a:buSzPts val="1700"/>
              <a:buNone/>
            </a:pPr>
            <a:endParaRPr lang="en" sz="1400" dirty="0">
              <a:solidFill>
                <a:schemeClr val="tx1"/>
              </a:solidFill>
            </a:endParaRPr>
          </a:p>
          <a:p>
            <a:pPr marL="457200" lvl="0" indent="-336550" algn="l" rtl="0">
              <a:spcBef>
                <a:spcPts val="0"/>
              </a:spcBef>
              <a:spcAft>
                <a:spcPts val="0"/>
              </a:spcAft>
              <a:buSzPts val="1700"/>
              <a:buChar char="❖"/>
            </a:pPr>
            <a:r>
              <a:rPr lang="en" sz="1400" b="1" dirty="0">
                <a:solidFill>
                  <a:schemeClr val="tx1"/>
                </a:solidFill>
              </a:rPr>
              <a:t>Goals</a:t>
            </a:r>
            <a:r>
              <a:rPr lang="en" sz="1400" dirty="0">
                <a:solidFill>
                  <a:schemeClr val="tx1"/>
                </a:solidFill>
              </a:rPr>
              <a:t>: </a:t>
            </a:r>
          </a:p>
          <a:p>
            <a:pPr lvl="1" indent="-336550">
              <a:buSzPts val="1700"/>
              <a:buChar char="❖"/>
            </a:pPr>
            <a:r>
              <a:rPr lang="en" sz="1100" dirty="0">
                <a:solidFill>
                  <a:schemeClr val="tx1"/>
                </a:solidFill>
              </a:rPr>
              <a:t>Formulate as QUBO (Quadratic Unconstrained Binary Optimization)</a:t>
            </a:r>
          </a:p>
          <a:p>
            <a:pPr lvl="1" indent="-336550">
              <a:buSzPts val="1700"/>
              <a:buChar char="❖"/>
            </a:pPr>
            <a:r>
              <a:rPr lang="en" sz="1100" dirty="0">
                <a:solidFill>
                  <a:schemeClr val="tx1"/>
                </a:solidFill>
              </a:rPr>
              <a:t>Execute as Simulated Annealing</a:t>
            </a:r>
          </a:p>
          <a:p>
            <a:pPr lvl="1" indent="-336550">
              <a:buSzPts val="1700"/>
              <a:buChar char="❖"/>
            </a:pPr>
            <a:r>
              <a:rPr lang="en" sz="1100" dirty="0">
                <a:solidFill>
                  <a:schemeClr val="tx1"/>
                </a:solidFill>
              </a:rPr>
              <a:t>Execute on a QPU device</a:t>
            </a:r>
          </a:p>
        </p:txBody>
      </p:sp>
      <p:pic>
        <p:nvPicPr>
          <p:cNvPr id="112" name="Google Shape;112;p18"/>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p:pic>
        <p:nvPicPr>
          <p:cNvPr id="113" name="Google Shape;113;p18"/>
          <p:cNvPicPr preferRelativeResize="0"/>
          <p:nvPr/>
        </p:nvPicPr>
        <p:blipFill>
          <a:blip r:embed="rId4">
            <a:alphaModFix/>
          </a:blip>
          <a:stretch>
            <a:fillRect/>
          </a:stretch>
        </p:blipFill>
        <p:spPr>
          <a:xfrm>
            <a:off x="6923670" y="801075"/>
            <a:ext cx="1914410" cy="2468880"/>
          </a:xfrm>
          <a:prstGeom prst="rect">
            <a:avLst/>
          </a:prstGeom>
          <a:noFill/>
          <a:ln>
            <a:noFill/>
          </a:ln>
        </p:spPr>
      </p:pic>
      <p:pic>
        <p:nvPicPr>
          <p:cNvPr id="7" name="Google Shape;114;p18">
            <a:extLst>
              <a:ext uri="{FF2B5EF4-FFF2-40B4-BE49-F238E27FC236}">
                <a16:creationId xmlns:a16="http://schemas.microsoft.com/office/drawing/2014/main" id="{D2006A63-4E03-28D1-8E24-4EA832C72E73}"/>
              </a:ext>
            </a:extLst>
          </p:cNvPr>
          <p:cNvPicPr preferRelativeResize="0"/>
          <p:nvPr/>
        </p:nvPicPr>
        <p:blipFill>
          <a:blip r:embed="rId5">
            <a:alphaModFix/>
          </a:blip>
          <a:stretch>
            <a:fillRect/>
          </a:stretch>
        </p:blipFill>
        <p:spPr>
          <a:xfrm>
            <a:off x="5984543" y="3323231"/>
            <a:ext cx="2853537" cy="16775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1">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1">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lvl="0"/>
            <a:r>
              <a:rPr lang="en" sz="2400" dirty="0"/>
              <a:t>Formatting NE for Quantum Annealer: </a:t>
            </a:r>
            <a:r>
              <a:rPr lang="en" sz="2400" dirty="0" err="1"/>
              <a:t>Ising</a:t>
            </a:r>
            <a:r>
              <a:rPr lang="en" sz="2400" dirty="0"/>
              <a:t> and QUBO  </a:t>
            </a:r>
            <a:endParaRPr sz="2400" dirty="0"/>
          </a:p>
        </p:txBody>
      </p:sp>
      <p:pic>
        <p:nvPicPr>
          <p:cNvPr id="120" name="Google Shape;120;p19"/>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mc:AlternateContent xmlns:mc="http://schemas.openxmlformats.org/markup-compatibility/2006">
        <mc:Choice xmlns:a14="http://schemas.microsoft.com/office/drawing/2010/main" Requires="a14">
          <p:sp>
            <p:nvSpPr>
              <p:cNvPr id="122" name="Google Shape;122;p19"/>
              <p:cNvSpPr txBox="1"/>
              <p:nvPr/>
            </p:nvSpPr>
            <p:spPr>
              <a:xfrm>
                <a:off x="489175" y="1425625"/>
                <a:ext cx="8414100" cy="903807"/>
              </a:xfrm>
              <a:prstGeom prst="rect">
                <a:avLst/>
              </a:prstGeom>
              <a:noFill/>
              <a:ln>
                <a:noFill/>
              </a:ln>
            </p:spPr>
            <p:txBody>
              <a:bodyPr spcFirstLastPara="1" wrap="square" lIns="91425" tIns="91425" rIns="91425" bIns="91425" anchor="t" anchorCtr="0">
                <a:spAutoFit/>
              </a:bodyPr>
              <a:lstStyle/>
              <a:p>
                <a:pPr marL="114300" lvl="0" algn="ctr">
                  <a:lnSpc>
                    <a:spcPct val="115000"/>
                  </a:lnSpc>
                  <a:buClr>
                    <a:schemeClr val="dk1"/>
                  </a:buClr>
                  <a:buSzPts val="1800"/>
                </a:pPr>
                <a14:m>
                  <m:oMathPara xmlns:m="http://schemas.openxmlformats.org/officeDocument/2006/math">
                    <m:oMathParaPr>
                      <m:jc m:val="centerGroup"/>
                    </m:oMathParaPr>
                    <m:oMath xmlns:m="http://schemas.openxmlformats.org/officeDocument/2006/math">
                      <m:sSub>
                        <m:sSubPr>
                          <m:ctrlPr>
                            <a:rPr lang="ar-AE" sz="1600" i="1" smtClean="0">
                              <a:solidFill>
                                <a:schemeClr val="tx1"/>
                              </a:solidFill>
                              <a:latin typeface="Cambria Math" panose="02040503050406030204" pitchFamily="18" charset="0"/>
                              <a:ea typeface="Roboto"/>
                              <a:sym typeface="Roboto"/>
                            </a:rPr>
                          </m:ctrlPr>
                        </m:sSubPr>
                        <m:e>
                          <m:r>
                            <a:rPr lang="ar-AE" sz="1600" i="1" smtClean="0">
                              <a:solidFill>
                                <a:schemeClr val="tx1"/>
                              </a:solidFill>
                              <a:latin typeface="Cambria Math" panose="02040503050406030204" pitchFamily="18" charset="0"/>
                              <a:ea typeface="Cambria Math" panose="02040503050406030204" pitchFamily="18" charset="0"/>
                              <a:sym typeface="Roboto"/>
                            </a:rPr>
                            <m:t>ℋ</m:t>
                          </m:r>
                        </m:e>
                        <m:sub>
                          <m:r>
                            <a:rPr lang="ar-AE" sz="1600" b="0" i="1" smtClean="0">
                              <a:solidFill>
                                <a:schemeClr val="tx1"/>
                              </a:solidFill>
                              <a:latin typeface="Cambria Math" panose="02040503050406030204" pitchFamily="18" charset="0"/>
                              <a:ea typeface="Roboto"/>
                              <a:sym typeface="Roboto"/>
                            </a:rPr>
                            <m:t>𝐼𝑠𝑖𝑛𝑔</m:t>
                          </m:r>
                        </m:sub>
                      </m:sSub>
                      <m:r>
                        <a:rPr lang="ar-AE" sz="1600" b="0" i="1" smtClean="0">
                          <a:solidFill>
                            <a:schemeClr val="tx1"/>
                          </a:solidFill>
                          <a:latin typeface="Cambria Math" panose="02040503050406030204" pitchFamily="18" charset="0"/>
                          <a:ea typeface="Roboto"/>
                          <a:sym typeface="Roboto"/>
                        </a:rPr>
                        <m:t>=</m:t>
                      </m:r>
                      <m:nary>
                        <m:naryPr>
                          <m:chr m:val="∑"/>
                          <m:supHide m:val="on"/>
                          <m:ctrlPr>
                            <a:rPr lang="ar-AE" sz="1600" i="1" smtClean="0">
                              <a:solidFill>
                                <a:schemeClr val="tx1"/>
                              </a:solidFill>
                              <a:latin typeface="Cambria Math" panose="02040503050406030204" pitchFamily="18" charset="0"/>
                              <a:ea typeface="Roboto"/>
                              <a:sym typeface="Roboto"/>
                            </a:rPr>
                          </m:ctrlPr>
                        </m:naryPr>
                        <m:sub>
                          <m:r>
                            <m:rPr>
                              <m:brk m:alnAt="7"/>
                            </m:rPr>
                            <a:rPr lang="ar-AE" sz="1600" b="0" i="1" smtClean="0">
                              <a:solidFill>
                                <a:schemeClr val="tx1"/>
                              </a:solidFill>
                              <a:latin typeface="Cambria Math" panose="02040503050406030204" pitchFamily="18" charset="0"/>
                              <a:ea typeface="Roboto"/>
                              <a:sym typeface="Roboto"/>
                            </a:rPr>
                            <m:t>𝑖</m:t>
                          </m:r>
                          <m:r>
                            <a:rPr lang="ar-AE" sz="1600" b="0" i="1" smtClean="0">
                              <a:solidFill>
                                <a:schemeClr val="tx1"/>
                              </a:solidFill>
                              <a:latin typeface="Cambria Math" panose="02040503050406030204" pitchFamily="18" charset="0"/>
                              <a:ea typeface="Cambria Math" panose="02040503050406030204" pitchFamily="18" charset="0"/>
                              <a:sym typeface="Roboto"/>
                            </a:rPr>
                            <m:t>∈</m:t>
                          </m:r>
                          <m:r>
                            <a:rPr lang="ar-AE" sz="1600" b="0" i="1" smtClean="0">
                              <a:solidFill>
                                <a:schemeClr val="tx1"/>
                              </a:solidFill>
                              <a:latin typeface="Cambria Math" panose="02040503050406030204" pitchFamily="18" charset="0"/>
                              <a:ea typeface="Cambria Math" panose="02040503050406030204" pitchFamily="18" charset="0"/>
                              <a:sym typeface="Roboto"/>
                            </a:rPr>
                            <m:t>𝑉</m:t>
                          </m:r>
                        </m:sub>
                        <m:sup/>
                        <m:e>
                          <m:sSub>
                            <m:sSubPr>
                              <m:ctrlPr>
                                <a:rPr lang="ar-AE" sz="1600" i="1" smtClean="0">
                                  <a:solidFill>
                                    <a:schemeClr val="tx1"/>
                                  </a:solidFill>
                                  <a:latin typeface="Cambria Math" panose="02040503050406030204" pitchFamily="18" charset="0"/>
                                  <a:ea typeface="Roboto"/>
                                  <a:sym typeface="Roboto"/>
                                </a:rPr>
                              </m:ctrlPr>
                            </m:sSubPr>
                            <m:e>
                              <m:r>
                                <a:rPr lang="ar-AE" sz="1600" b="0" i="1" smtClean="0">
                                  <a:solidFill>
                                    <a:schemeClr val="tx1"/>
                                  </a:solidFill>
                                  <a:latin typeface="Cambria Math" panose="02040503050406030204" pitchFamily="18" charset="0"/>
                                  <a:ea typeface="Roboto"/>
                                  <a:sym typeface="Roboto"/>
                                </a:rPr>
                                <m:t>h</m:t>
                              </m:r>
                            </m:e>
                            <m:sub>
                              <m:r>
                                <a:rPr lang="ar-AE" sz="1600" b="0" i="1" smtClean="0">
                                  <a:solidFill>
                                    <a:schemeClr val="tx1"/>
                                  </a:solidFill>
                                  <a:latin typeface="Cambria Math" panose="02040503050406030204" pitchFamily="18" charset="0"/>
                                  <a:ea typeface="Roboto"/>
                                  <a:sym typeface="Roboto"/>
                                </a:rPr>
                                <m:t>𝑖</m:t>
                              </m:r>
                            </m:sub>
                          </m:sSub>
                          <m:sSub>
                            <m:sSubPr>
                              <m:ctrlPr>
                                <a:rPr lang="ar-AE" sz="1600" i="1">
                                  <a:solidFill>
                                    <a:schemeClr val="tx1"/>
                                  </a:solidFill>
                                  <a:latin typeface="Cambria Math" panose="02040503050406030204" pitchFamily="18" charset="0"/>
                                  <a:ea typeface="Roboto"/>
                                  <a:sym typeface="Roboto"/>
                                </a:rPr>
                              </m:ctrlPr>
                            </m:sSubPr>
                            <m:e>
                              <m:r>
                                <a:rPr lang="ar-AE" sz="1600" i="1">
                                  <a:solidFill>
                                    <a:schemeClr val="tx1"/>
                                  </a:solidFill>
                                  <a:latin typeface="Cambria Math" panose="02040503050406030204" pitchFamily="18" charset="0"/>
                                  <a:ea typeface="Roboto"/>
                                  <a:sym typeface="Roboto"/>
                                </a:rPr>
                                <m:t>𝑠</m:t>
                              </m:r>
                            </m:e>
                            <m:sub>
                              <m:r>
                                <a:rPr lang="ar-AE" sz="1600" i="1">
                                  <a:solidFill>
                                    <a:schemeClr val="tx1"/>
                                  </a:solidFill>
                                  <a:latin typeface="Cambria Math" panose="02040503050406030204" pitchFamily="18" charset="0"/>
                                  <a:ea typeface="Roboto"/>
                                  <a:sym typeface="Roboto"/>
                                </a:rPr>
                                <m:t>𝑖</m:t>
                              </m:r>
                            </m:sub>
                          </m:sSub>
                        </m:e>
                      </m:nary>
                      <m:r>
                        <a:rPr lang="ar-AE" sz="1600" b="0" i="1" smtClean="0">
                          <a:solidFill>
                            <a:schemeClr val="tx1"/>
                          </a:solidFill>
                          <a:latin typeface="Cambria Math" panose="02040503050406030204" pitchFamily="18" charset="0"/>
                          <a:ea typeface="Roboto"/>
                          <a:sym typeface="Roboto"/>
                        </a:rPr>
                        <m:t>+</m:t>
                      </m:r>
                      <m:nary>
                        <m:naryPr>
                          <m:chr m:val="∑"/>
                          <m:supHide m:val="on"/>
                          <m:ctrlPr>
                            <a:rPr lang="ar-AE" sz="1600" i="1">
                              <a:solidFill>
                                <a:schemeClr val="tx1"/>
                              </a:solidFill>
                              <a:latin typeface="Cambria Math" panose="02040503050406030204" pitchFamily="18" charset="0"/>
                              <a:ea typeface="Roboto"/>
                              <a:sym typeface="Roboto"/>
                            </a:rPr>
                          </m:ctrlPr>
                        </m:naryPr>
                        <m:sub>
                          <m:r>
                            <m:rPr>
                              <m:brk m:alnAt="7"/>
                            </m:rPr>
                            <a:rPr lang="ar-AE" sz="1600" i="1">
                              <a:solidFill>
                                <a:schemeClr val="tx1"/>
                              </a:solidFill>
                              <a:latin typeface="Cambria Math" panose="02040503050406030204" pitchFamily="18" charset="0"/>
                              <a:ea typeface="Roboto"/>
                              <a:sym typeface="Roboto"/>
                            </a:rPr>
                            <m:t>𝑖</m:t>
                          </m:r>
                          <m:r>
                            <a:rPr lang="ar-AE" sz="1600" b="0" i="1" smtClean="0">
                              <a:solidFill>
                                <a:schemeClr val="tx1"/>
                              </a:solidFill>
                              <a:latin typeface="Cambria Math" panose="02040503050406030204" pitchFamily="18" charset="0"/>
                              <a:ea typeface="Roboto"/>
                              <a:sym typeface="Roboto"/>
                            </a:rPr>
                            <m:t>,</m:t>
                          </m:r>
                          <m:r>
                            <a:rPr lang="ar-AE" sz="1600" b="0" i="1" smtClean="0">
                              <a:solidFill>
                                <a:schemeClr val="tx1"/>
                              </a:solidFill>
                              <a:latin typeface="Cambria Math" panose="02040503050406030204" pitchFamily="18" charset="0"/>
                              <a:ea typeface="Roboto"/>
                              <a:sym typeface="Roboto"/>
                            </a:rPr>
                            <m:t>𝑗</m:t>
                          </m:r>
                          <m:r>
                            <a:rPr lang="ar-AE" sz="1600" i="1">
                              <a:solidFill>
                                <a:schemeClr val="tx1"/>
                              </a:solidFill>
                              <a:latin typeface="Cambria Math" panose="02040503050406030204" pitchFamily="18" charset="0"/>
                              <a:ea typeface="Cambria Math" panose="02040503050406030204" pitchFamily="18" charset="0"/>
                              <a:sym typeface="Roboto"/>
                            </a:rPr>
                            <m:t>∈</m:t>
                          </m:r>
                          <m:r>
                            <a:rPr lang="ar-AE" sz="1600" b="0" i="1" smtClean="0">
                              <a:solidFill>
                                <a:schemeClr val="tx1"/>
                              </a:solidFill>
                              <a:latin typeface="Cambria Math" panose="02040503050406030204" pitchFamily="18" charset="0"/>
                              <a:ea typeface="Cambria Math" panose="02040503050406030204" pitchFamily="18" charset="0"/>
                              <a:sym typeface="Roboto"/>
                            </a:rPr>
                            <m:t>𝐸</m:t>
                          </m:r>
                        </m:sub>
                        <m:sup/>
                        <m:e>
                          <m:sSub>
                            <m:sSubPr>
                              <m:ctrlPr>
                                <a:rPr lang="ar-AE" sz="1600" i="1">
                                  <a:solidFill>
                                    <a:schemeClr val="tx1"/>
                                  </a:solidFill>
                                  <a:latin typeface="Cambria Math" panose="02040503050406030204" pitchFamily="18" charset="0"/>
                                  <a:ea typeface="Roboto"/>
                                  <a:sym typeface="Roboto"/>
                                </a:rPr>
                              </m:ctrlPr>
                            </m:sSubPr>
                            <m:e>
                              <m:r>
                                <a:rPr lang="ar-AE" sz="1600" b="0" i="1" smtClean="0">
                                  <a:solidFill>
                                    <a:schemeClr val="tx1"/>
                                  </a:solidFill>
                                  <a:latin typeface="Cambria Math" panose="02040503050406030204" pitchFamily="18" charset="0"/>
                                  <a:ea typeface="Roboto"/>
                                  <a:sym typeface="Roboto"/>
                                </a:rPr>
                                <m:t>𝐽</m:t>
                              </m:r>
                            </m:e>
                            <m:sub>
                              <m:r>
                                <a:rPr lang="ar-AE" sz="1600" i="1">
                                  <a:solidFill>
                                    <a:schemeClr val="tx1"/>
                                  </a:solidFill>
                                  <a:latin typeface="Cambria Math" panose="02040503050406030204" pitchFamily="18" charset="0"/>
                                  <a:ea typeface="Roboto"/>
                                  <a:sym typeface="Roboto"/>
                                </a:rPr>
                                <m:t>𝑖</m:t>
                              </m:r>
                              <m:r>
                                <a:rPr lang="ar-AE" sz="1600" b="0" i="1" smtClean="0">
                                  <a:solidFill>
                                    <a:schemeClr val="tx1"/>
                                  </a:solidFill>
                                  <a:latin typeface="Cambria Math" panose="02040503050406030204" pitchFamily="18" charset="0"/>
                                  <a:ea typeface="Roboto"/>
                                  <a:sym typeface="Roboto"/>
                                </a:rPr>
                                <m:t>𝑗</m:t>
                              </m:r>
                            </m:sub>
                          </m:sSub>
                          <m:sSub>
                            <m:sSubPr>
                              <m:ctrlPr>
                                <a:rPr lang="ar-AE" sz="1600" i="1">
                                  <a:solidFill>
                                    <a:schemeClr val="tx1"/>
                                  </a:solidFill>
                                  <a:latin typeface="Cambria Math" panose="02040503050406030204" pitchFamily="18" charset="0"/>
                                  <a:ea typeface="Roboto"/>
                                  <a:sym typeface="Roboto"/>
                                </a:rPr>
                              </m:ctrlPr>
                            </m:sSubPr>
                            <m:e>
                              <m:r>
                                <a:rPr lang="ar-AE" sz="1600" b="0" i="1" smtClean="0">
                                  <a:solidFill>
                                    <a:schemeClr val="tx1"/>
                                  </a:solidFill>
                                  <a:latin typeface="Cambria Math" panose="02040503050406030204" pitchFamily="18" charset="0"/>
                                  <a:ea typeface="Roboto"/>
                                  <a:sym typeface="Roboto"/>
                                </a:rPr>
                                <m:t>𝑠</m:t>
                              </m:r>
                            </m:e>
                            <m:sub>
                              <m:r>
                                <a:rPr lang="ar-AE" sz="1600" i="1">
                                  <a:solidFill>
                                    <a:schemeClr val="tx1"/>
                                  </a:solidFill>
                                  <a:latin typeface="Cambria Math" panose="02040503050406030204" pitchFamily="18" charset="0"/>
                                  <a:ea typeface="Roboto"/>
                                  <a:sym typeface="Roboto"/>
                                </a:rPr>
                                <m:t>𝑖</m:t>
                              </m:r>
                            </m:sub>
                          </m:sSub>
                          <m:sSub>
                            <m:sSubPr>
                              <m:ctrlPr>
                                <a:rPr lang="ar-AE" sz="1600" i="1">
                                  <a:solidFill>
                                    <a:schemeClr val="tx1"/>
                                  </a:solidFill>
                                  <a:latin typeface="Cambria Math" panose="02040503050406030204" pitchFamily="18" charset="0"/>
                                  <a:ea typeface="Roboto"/>
                                  <a:sym typeface="Roboto"/>
                                </a:rPr>
                              </m:ctrlPr>
                            </m:sSubPr>
                            <m:e>
                              <m:r>
                                <a:rPr lang="ar-AE" sz="1600" i="1">
                                  <a:solidFill>
                                    <a:schemeClr val="tx1"/>
                                  </a:solidFill>
                                  <a:latin typeface="Cambria Math" panose="02040503050406030204" pitchFamily="18" charset="0"/>
                                  <a:ea typeface="Roboto"/>
                                  <a:sym typeface="Roboto"/>
                                </a:rPr>
                                <m:t>𝑠</m:t>
                              </m:r>
                            </m:e>
                            <m:sub>
                              <m:r>
                                <a:rPr lang="ar-AE" sz="1600" b="0" i="1" smtClean="0">
                                  <a:solidFill>
                                    <a:schemeClr val="tx1"/>
                                  </a:solidFill>
                                  <a:latin typeface="Cambria Math" panose="02040503050406030204" pitchFamily="18" charset="0"/>
                                  <a:ea typeface="Roboto"/>
                                  <a:sym typeface="Roboto"/>
                                </a:rPr>
                                <m:t>𝑗</m:t>
                              </m:r>
                            </m:sub>
                          </m:sSub>
                        </m:e>
                      </m:nary>
                    </m:oMath>
                  </m:oMathPara>
                </a14:m>
                <a:endParaRPr lang="ar-AE" sz="1600" dirty="0">
                  <a:solidFill>
                    <a:schemeClr val="tx1"/>
                  </a:solidFill>
                  <a:latin typeface="Roboto"/>
                  <a:ea typeface="Roboto"/>
                  <a:cs typeface="Roboto"/>
                  <a:sym typeface="Roboto"/>
                </a:endParaRPr>
              </a:p>
            </p:txBody>
          </p:sp>
        </mc:Choice>
        <mc:Fallback>
          <p:sp>
            <p:nvSpPr>
              <p:cNvPr id="122" name="Google Shape;122;p19"/>
              <p:cNvSpPr txBox="1">
                <a:spLocks noRot="1" noChangeAspect="1" noMove="1" noResize="1" noEditPoints="1" noAdjustHandles="1" noChangeArrowheads="1" noChangeShapeType="1" noTextEdit="1"/>
              </p:cNvSpPr>
              <p:nvPr/>
            </p:nvSpPr>
            <p:spPr>
              <a:xfrm>
                <a:off x="489175" y="1425625"/>
                <a:ext cx="8414100" cy="903807"/>
              </a:xfrm>
              <a:prstGeom prst="rect">
                <a:avLst/>
              </a:prstGeom>
              <a:blipFill>
                <a:blip r:embed="rId4"/>
                <a:stretch>
                  <a:fillRect t="-79167" b="-123611"/>
                </a:stretch>
              </a:blipFill>
              <a:ln>
                <a:noFill/>
              </a:ln>
            </p:spPr>
            <p:txBody>
              <a:bodyPr/>
              <a:lstStyle/>
              <a:p>
                <a:r>
                  <a:rPr lang="en-US">
                    <a:noFill/>
                  </a:rPr>
                  <a:t> </a:t>
                </a:r>
              </a:p>
            </p:txBody>
          </p:sp>
        </mc:Fallback>
      </mc:AlternateContent>
      <p:sp>
        <p:nvSpPr>
          <p:cNvPr id="2" name="Right Arrow 1">
            <a:extLst>
              <a:ext uri="{FF2B5EF4-FFF2-40B4-BE49-F238E27FC236}">
                <a16:creationId xmlns:a16="http://schemas.microsoft.com/office/drawing/2014/main" id="{69F8EF13-B413-DC99-42D3-14DB11BA488A}"/>
              </a:ext>
            </a:extLst>
          </p:cNvPr>
          <p:cNvSpPr/>
          <p:nvPr/>
        </p:nvSpPr>
        <p:spPr>
          <a:xfrm rot="5400000">
            <a:off x="3874023" y="2073139"/>
            <a:ext cx="1038142" cy="175723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05910B8-671E-5349-DABC-108420F91C63}"/>
                  </a:ext>
                </a:extLst>
              </p:cNvPr>
              <p:cNvSpPr txBox="1"/>
              <p:nvPr/>
            </p:nvSpPr>
            <p:spPr>
              <a:xfrm>
                <a:off x="3649647" y="2907880"/>
                <a:ext cx="1486894"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𝒔</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𝟐</m:t>
                      </m:r>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𝟏</m:t>
                      </m:r>
                    </m:oMath>
                  </m:oMathPara>
                </a14:m>
                <a:endParaRPr lang="en-US" b="1" dirty="0">
                  <a:solidFill>
                    <a:schemeClr val="tx1"/>
                  </a:solidFill>
                </a:endParaRPr>
              </a:p>
            </p:txBody>
          </p:sp>
        </mc:Choice>
        <mc:Fallback>
          <p:sp>
            <p:nvSpPr>
              <p:cNvPr id="3" name="TextBox 2">
                <a:extLst>
                  <a:ext uri="{FF2B5EF4-FFF2-40B4-BE49-F238E27FC236}">
                    <a16:creationId xmlns:a16="http://schemas.microsoft.com/office/drawing/2014/main" id="{605910B8-671E-5349-DABC-108420F91C63}"/>
                  </a:ext>
                </a:extLst>
              </p:cNvPr>
              <p:cNvSpPr txBox="1">
                <a:spLocks noRot="1" noChangeAspect="1" noMove="1" noResize="1" noEditPoints="1" noAdjustHandles="1" noChangeArrowheads="1" noChangeShapeType="1" noTextEdit="1"/>
              </p:cNvSpPr>
              <p:nvPr/>
            </p:nvSpPr>
            <p:spPr>
              <a:xfrm>
                <a:off x="3649647" y="2907880"/>
                <a:ext cx="1486894" cy="307777"/>
              </a:xfrm>
              <a:prstGeom prst="rect">
                <a:avLst/>
              </a:prstGeom>
              <a:blipFill>
                <a:blip r:embed="rId5"/>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DE13F7C-DE15-830B-52A7-4FE8DECE3CCC}"/>
                  </a:ext>
                </a:extLst>
              </p:cNvPr>
              <p:cNvSpPr txBox="1"/>
              <p:nvPr/>
            </p:nvSpPr>
            <p:spPr>
              <a:xfrm>
                <a:off x="2659711" y="3794106"/>
                <a:ext cx="3514477" cy="7176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Roboto"/>
                          <a:sym typeface="Roboto"/>
                        </a:rPr>
                        <m:t>𝑄𝑈𝐵𝑂</m:t>
                      </m:r>
                      <m:r>
                        <a:rPr lang="ar-AE" sz="1600" i="1">
                          <a:solidFill>
                            <a:schemeClr val="tx1"/>
                          </a:solidFill>
                          <a:latin typeface="Cambria Math" panose="02040503050406030204" pitchFamily="18" charset="0"/>
                          <a:ea typeface="Roboto"/>
                          <a:sym typeface="Roboto"/>
                        </a:rPr>
                        <m:t>=</m:t>
                      </m:r>
                      <m:nary>
                        <m:naryPr>
                          <m:chr m:val="∑"/>
                          <m:supHide m:val="on"/>
                          <m:ctrlPr>
                            <a:rPr lang="ar-AE" sz="1600" i="1">
                              <a:solidFill>
                                <a:schemeClr val="tx1"/>
                              </a:solidFill>
                              <a:latin typeface="Cambria Math" panose="02040503050406030204" pitchFamily="18" charset="0"/>
                              <a:ea typeface="Roboto"/>
                              <a:sym typeface="Roboto"/>
                            </a:rPr>
                          </m:ctrlPr>
                        </m:naryPr>
                        <m:sub>
                          <m:r>
                            <m:rPr>
                              <m:brk m:alnAt="7"/>
                            </m:rPr>
                            <a:rPr lang="ar-AE" sz="1600" i="1">
                              <a:solidFill>
                                <a:schemeClr val="tx1"/>
                              </a:solidFill>
                              <a:latin typeface="Cambria Math" panose="02040503050406030204" pitchFamily="18" charset="0"/>
                              <a:ea typeface="Roboto"/>
                              <a:sym typeface="Roboto"/>
                            </a:rPr>
                            <m:t>𝑖</m:t>
                          </m:r>
                        </m:sub>
                        <m:sup/>
                        <m:e>
                          <m:sSub>
                            <m:sSubPr>
                              <m:ctrlPr>
                                <a:rPr lang="ar-AE" sz="1600" i="1" smtClean="0">
                                  <a:solidFill>
                                    <a:schemeClr val="tx1"/>
                                  </a:solidFill>
                                  <a:latin typeface="Cambria Math" panose="02040503050406030204" pitchFamily="18" charset="0"/>
                                  <a:ea typeface="Roboto"/>
                                  <a:sym typeface="Roboto"/>
                                </a:rPr>
                              </m:ctrlPr>
                            </m:sSubPr>
                            <m:e>
                              <m:r>
                                <a:rPr lang="en-US" sz="1600" b="0" i="1" smtClean="0">
                                  <a:solidFill>
                                    <a:schemeClr val="tx1"/>
                                  </a:solidFill>
                                  <a:latin typeface="Cambria Math" panose="02040503050406030204" pitchFamily="18" charset="0"/>
                                  <a:ea typeface="Roboto"/>
                                  <a:sym typeface="Roboto"/>
                                </a:rPr>
                                <m:t>𝑎</m:t>
                              </m:r>
                            </m:e>
                            <m:sub>
                              <m:r>
                                <a:rPr lang="ar-AE" sz="1600" i="1">
                                  <a:solidFill>
                                    <a:schemeClr val="tx1"/>
                                  </a:solidFill>
                                  <a:latin typeface="Cambria Math" panose="02040503050406030204" pitchFamily="18" charset="0"/>
                                  <a:ea typeface="Roboto"/>
                                  <a:sym typeface="Roboto"/>
                                </a:rPr>
                                <m:t>𝑖</m:t>
                              </m:r>
                            </m:sub>
                          </m:sSub>
                          <m:sSub>
                            <m:sSubPr>
                              <m:ctrlPr>
                                <a:rPr lang="ar-AE" sz="1600" i="1">
                                  <a:solidFill>
                                    <a:schemeClr val="tx1"/>
                                  </a:solidFill>
                                  <a:latin typeface="Cambria Math" panose="02040503050406030204" pitchFamily="18" charset="0"/>
                                  <a:ea typeface="Roboto"/>
                                  <a:sym typeface="Roboto"/>
                                </a:rPr>
                              </m:ctrlPr>
                            </m:sSubPr>
                            <m:e>
                              <m:r>
                                <a:rPr lang="en-US" sz="1600" b="0" i="1" smtClean="0">
                                  <a:solidFill>
                                    <a:schemeClr val="tx1"/>
                                  </a:solidFill>
                                  <a:latin typeface="Cambria Math" panose="02040503050406030204" pitchFamily="18" charset="0"/>
                                  <a:ea typeface="Roboto"/>
                                  <a:sym typeface="Roboto"/>
                                </a:rPr>
                                <m:t>𝑥</m:t>
                              </m:r>
                            </m:e>
                            <m:sub>
                              <m:r>
                                <a:rPr lang="ar-AE" sz="1600" i="1">
                                  <a:solidFill>
                                    <a:schemeClr val="tx1"/>
                                  </a:solidFill>
                                  <a:latin typeface="Cambria Math" panose="02040503050406030204" pitchFamily="18" charset="0"/>
                                  <a:ea typeface="Roboto"/>
                                  <a:sym typeface="Roboto"/>
                                </a:rPr>
                                <m:t>𝑖</m:t>
                              </m:r>
                            </m:sub>
                          </m:sSub>
                        </m:e>
                      </m:nary>
                      <m:r>
                        <a:rPr lang="ar-AE" sz="1600" i="1">
                          <a:solidFill>
                            <a:schemeClr val="tx1"/>
                          </a:solidFill>
                          <a:latin typeface="Cambria Math" panose="02040503050406030204" pitchFamily="18" charset="0"/>
                          <a:ea typeface="Roboto"/>
                          <a:sym typeface="Roboto"/>
                        </a:rPr>
                        <m:t>+</m:t>
                      </m:r>
                      <m:nary>
                        <m:naryPr>
                          <m:chr m:val="∑"/>
                          <m:supHide m:val="on"/>
                          <m:ctrlPr>
                            <a:rPr lang="ar-AE" sz="1600" i="1">
                              <a:solidFill>
                                <a:schemeClr val="tx1"/>
                              </a:solidFill>
                              <a:latin typeface="Cambria Math" panose="02040503050406030204" pitchFamily="18" charset="0"/>
                              <a:ea typeface="Roboto"/>
                              <a:sym typeface="Roboto"/>
                            </a:rPr>
                          </m:ctrlPr>
                        </m:naryPr>
                        <m:sub>
                          <m:r>
                            <a:rPr lang="ar-AE" sz="1600" i="1">
                              <a:solidFill>
                                <a:schemeClr val="tx1"/>
                              </a:solidFill>
                              <a:latin typeface="Cambria Math" panose="02040503050406030204" pitchFamily="18" charset="0"/>
                              <a:ea typeface="Roboto"/>
                              <a:sym typeface="Roboto"/>
                            </a:rPr>
                            <m:t>𝑗</m:t>
                          </m:r>
                          <m:r>
                            <a:rPr lang="en-US" sz="1600" b="0" i="1" smtClean="0">
                              <a:solidFill>
                                <a:schemeClr val="tx1"/>
                              </a:solidFill>
                              <a:latin typeface="Cambria Math" panose="02040503050406030204" pitchFamily="18" charset="0"/>
                              <a:ea typeface="Roboto"/>
                              <a:sym typeface="Roboto"/>
                            </a:rPr>
                            <m:t>&gt;</m:t>
                          </m:r>
                          <m:r>
                            <a:rPr lang="en-US" sz="1600" b="0" i="1" smtClean="0">
                              <a:solidFill>
                                <a:schemeClr val="tx1"/>
                              </a:solidFill>
                              <a:latin typeface="Cambria Math" panose="02040503050406030204" pitchFamily="18" charset="0"/>
                              <a:ea typeface="Roboto"/>
                              <a:sym typeface="Roboto"/>
                            </a:rPr>
                            <m:t>𝑖</m:t>
                          </m:r>
                        </m:sub>
                        <m:sup/>
                        <m:e>
                          <m:sSub>
                            <m:sSubPr>
                              <m:ctrlPr>
                                <a:rPr lang="ar-AE" sz="1600" i="1">
                                  <a:solidFill>
                                    <a:schemeClr val="tx1"/>
                                  </a:solidFill>
                                  <a:latin typeface="Cambria Math" panose="02040503050406030204" pitchFamily="18" charset="0"/>
                                  <a:ea typeface="Roboto"/>
                                  <a:sym typeface="Roboto"/>
                                </a:rPr>
                              </m:ctrlPr>
                            </m:sSubPr>
                            <m:e>
                              <m:r>
                                <a:rPr lang="en-US" sz="1600" b="0" i="1" smtClean="0">
                                  <a:solidFill>
                                    <a:schemeClr val="tx1"/>
                                  </a:solidFill>
                                  <a:latin typeface="Cambria Math" panose="02040503050406030204" pitchFamily="18" charset="0"/>
                                  <a:ea typeface="Roboto"/>
                                  <a:sym typeface="Roboto"/>
                                </a:rPr>
                                <m:t>𝑏</m:t>
                              </m:r>
                            </m:e>
                            <m:sub>
                              <m:r>
                                <a:rPr lang="ar-AE" sz="1600" i="1">
                                  <a:solidFill>
                                    <a:schemeClr val="tx1"/>
                                  </a:solidFill>
                                  <a:latin typeface="Cambria Math" panose="02040503050406030204" pitchFamily="18" charset="0"/>
                                  <a:ea typeface="Roboto"/>
                                  <a:sym typeface="Roboto"/>
                                </a:rPr>
                                <m:t>𝑖</m:t>
                              </m:r>
                              <m:r>
                                <a:rPr lang="ar-AE" sz="1600" i="1">
                                  <a:solidFill>
                                    <a:schemeClr val="tx1"/>
                                  </a:solidFill>
                                  <a:latin typeface="Cambria Math" panose="02040503050406030204" pitchFamily="18" charset="0"/>
                                  <a:ea typeface="Roboto"/>
                                  <a:sym typeface="Roboto"/>
                                </a:rPr>
                                <m:t>𝑗</m:t>
                              </m:r>
                            </m:sub>
                          </m:sSub>
                          <m:sSub>
                            <m:sSubPr>
                              <m:ctrlPr>
                                <a:rPr lang="ar-AE" sz="1600" i="1">
                                  <a:solidFill>
                                    <a:schemeClr val="tx1"/>
                                  </a:solidFill>
                                  <a:latin typeface="Cambria Math" panose="02040503050406030204" pitchFamily="18" charset="0"/>
                                  <a:ea typeface="Roboto"/>
                                  <a:sym typeface="Roboto"/>
                                </a:rPr>
                              </m:ctrlPr>
                            </m:sSubPr>
                            <m:e>
                              <m:r>
                                <a:rPr lang="en-US" sz="1600" b="0" i="1" smtClean="0">
                                  <a:solidFill>
                                    <a:schemeClr val="tx1"/>
                                  </a:solidFill>
                                  <a:latin typeface="Cambria Math" panose="02040503050406030204" pitchFamily="18" charset="0"/>
                                  <a:ea typeface="Roboto"/>
                                  <a:sym typeface="Roboto"/>
                                </a:rPr>
                                <m:t>𝑥</m:t>
                              </m:r>
                            </m:e>
                            <m:sub>
                              <m:r>
                                <a:rPr lang="ar-AE" sz="1600" i="1">
                                  <a:solidFill>
                                    <a:schemeClr val="tx1"/>
                                  </a:solidFill>
                                  <a:latin typeface="Cambria Math" panose="02040503050406030204" pitchFamily="18" charset="0"/>
                                  <a:ea typeface="Roboto"/>
                                  <a:sym typeface="Roboto"/>
                                </a:rPr>
                                <m:t>𝑖</m:t>
                              </m:r>
                            </m:sub>
                          </m:sSub>
                          <m:sSub>
                            <m:sSubPr>
                              <m:ctrlPr>
                                <a:rPr lang="ar-AE" sz="1600" i="1">
                                  <a:solidFill>
                                    <a:schemeClr val="tx1"/>
                                  </a:solidFill>
                                  <a:latin typeface="Cambria Math" panose="02040503050406030204" pitchFamily="18" charset="0"/>
                                  <a:ea typeface="Roboto"/>
                                  <a:sym typeface="Roboto"/>
                                </a:rPr>
                              </m:ctrlPr>
                            </m:sSubPr>
                            <m:e>
                              <m:r>
                                <a:rPr lang="en-US" sz="1600" b="0" i="1" smtClean="0">
                                  <a:solidFill>
                                    <a:schemeClr val="tx1"/>
                                  </a:solidFill>
                                  <a:latin typeface="Cambria Math" panose="02040503050406030204" pitchFamily="18" charset="0"/>
                                  <a:ea typeface="Roboto"/>
                                  <a:sym typeface="Roboto"/>
                                </a:rPr>
                                <m:t>𝑥</m:t>
                              </m:r>
                            </m:e>
                            <m:sub>
                              <m:r>
                                <a:rPr lang="ar-AE" sz="1600" i="1">
                                  <a:solidFill>
                                    <a:schemeClr val="tx1"/>
                                  </a:solidFill>
                                  <a:latin typeface="Cambria Math" panose="02040503050406030204" pitchFamily="18" charset="0"/>
                                  <a:ea typeface="Roboto"/>
                                  <a:sym typeface="Roboto"/>
                                </a:rPr>
                                <m:t>𝑗</m:t>
                              </m:r>
                            </m:sub>
                          </m:sSub>
                        </m:e>
                      </m:nary>
                    </m:oMath>
                  </m:oMathPara>
                </a14:m>
                <a:endParaRPr lang="en-US" sz="1600" dirty="0"/>
              </a:p>
            </p:txBody>
          </p:sp>
        </mc:Choice>
        <mc:Fallback>
          <p:sp>
            <p:nvSpPr>
              <p:cNvPr id="4" name="TextBox 3">
                <a:extLst>
                  <a:ext uri="{FF2B5EF4-FFF2-40B4-BE49-F238E27FC236}">
                    <a16:creationId xmlns:a16="http://schemas.microsoft.com/office/drawing/2014/main" id="{9DE13F7C-DE15-830B-52A7-4FE8DECE3CCC}"/>
                  </a:ext>
                </a:extLst>
              </p:cNvPr>
              <p:cNvSpPr txBox="1">
                <a:spLocks noRot="1" noChangeAspect="1" noMove="1" noResize="1" noEditPoints="1" noAdjustHandles="1" noChangeArrowheads="1" noChangeShapeType="1" noTextEdit="1"/>
              </p:cNvSpPr>
              <p:nvPr/>
            </p:nvSpPr>
            <p:spPr>
              <a:xfrm>
                <a:off x="2659711" y="3794106"/>
                <a:ext cx="3514477" cy="717697"/>
              </a:xfrm>
              <a:prstGeom prst="rect">
                <a:avLst/>
              </a:prstGeom>
              <a:blipFill>
                <a:blip r:embed="rId6"/>
                <a:stretch>
                  <a:fillRect t="-117241" b="-16034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290B5FC-1EF4-E106-814F-2E0C713E6B02}"/>
              </a:ext>
            </a:extLst>
          </p:cNvPr>
          <p:cNvSpPr txBox="1"/>
          <p:nvPr/>
        </p:nvSpPr>
        <p:spPr>
          <a:xfrm>
            <a:off x="715616" y="1630017"/>
            <a:ext cx="2274073" cy="830997"/>
          </a:xfrm>
          <a:prstGeom prst="rect">
            <a:avLst/>
          </a:prstGeom>
          <a:noFill/>
        </p:spPr>
        <p:txBody>
          <a:bodyPr wrap="square" rtlCol="0">
            <a:spAutoFit/>
          </a:bodyPr>
          <a:lstStyle/>
          <a:p>
            <a:r>
              <a:rPr lang="en" sz="1600" dirty="0" err="1">
                <a:solidFill>
                  <a:schemeClr val="dk1"/>
                </a:solidFill>
                <a:latin typeface="Roboto"/>
                <a:ea typeface="Roboto"/>
                <a:cs typeface="Roboto"/>
                <a:sym typeface="Roboto"/>
              </a:rPr>
              <a:t>Ising</a:t>
            </a:r>
            <a:r>
              <a:rPr lang="en" sz="1600" dirty="0">
                <a:solidFill>
                  <a:schemeClr val="dk1"/>
                </a:solidFill>
                <a:latin typeface="Roboto"/>
                <a:ea typeface="Roboto"/>
                <a:cs typeface="Roboto"/>
                <a:sym typeface="Roboto"/>
              </a:rPr>
              <a:t> Hamiltonian Form:</a:t>
            </a:r>
          </a:p>
          <a:p>
            <a:endParaRPr lang="en-US" sz="1600" dirty="0"/>
          </a:p>
        </p:txBody>
      </p:sp>
      <p:sp>
        <p:nvSpPr>
          <p:cNvPr id="12" name="TextBox 11">
            <a:extLst>
              <a:ext uri="{FF2B5EF4-FFF2-40B4-BE49-F238E27FC236}">
                <a16:creationId xmlns:a16="http://schemas.microsoft.com/office/drawing/2014/main" id="{EF84D46B-CB89-B8F1-0A8F-2286FB7FBB23}"/>
              </a:ext>
            </a:extLst>
          </p:cNvPr>
          <p:cNvSpPr txBox="1"/>
          <p:nvPr/>
        </p:nvSpPr>
        <p:spPr>
          <a:xfrm>
            <a:off x="715615" y="3794106"/>
            <a:ext cx="2274073" cy="954107"/>
          </a:xfrm>
          <a:prstGeom prst="rect">
            <a:avLst/>
          </a:prstGeom>
          <a:noFill/>
        </p:spPr>
        <p:txBody>
          <a:bodyPr wrap="square" rtlCol="0">
            <a:spAutoFit/>
          </a:bodyPr>
          <a:lstStyle/>
          <a:p>
            <a:r>
              <a:rPr lang="en" dirty="0">
                <a:solidFill>
                  <a:schemeClr val="dk1"/>
                </a:solidFill>
                <a:latin typeface="Roboto"/>
                <a:ea typeface="Roboto"/>
                <a:cs typeface="Roboto"/>
                <a:sym typeface="Roboto"/>
              </a:rPr>
              <a:t>QUBO (Quadratic Unconstrained Binary Optimization) Form:</a:t>
            </a:r>
          </a:p>
          <a:p>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17D260B-CC4C-62BE-7189-E8E4EA40C5C4}"/>
                  </a:ext>
                </a:extLst>
              </p:cNvPr>
              <p:cNvSpPr txBox="1"/>
              <p:nvPr/>
            </p:nvSpPr>
            <p:spPr>
              <a:xfrm>
                <a:off x="6392847" y="3959750"/>
                <a:ext cx="2510427" cy="325089"/>
              </a:xfrm>
              <a:prstGeom prst="rect">
                <a:avLst/>
              </a:prstGeom>
              <a:noFill/>
            </p:spPr>
            <p:txBody>
              <a:bodyPr wrap="square" rtlCol="0">
                <a:spAutoFit/>
              </a:bodyPr>
              <a:lstStyle/>
              <a:p>
                <a14:m>
                  <m:oMath xmlns:m="http://schemas.openxmlformats.org/officeDocument/2006/math">
                    <m:sSub>
                      <m:sSubPr>
                        <m:ctrlPr>
                          <a:rPr lang="ar-AE" i="1" smtClean="0">
                            <a:solidFill>
                              <a:schemeClr val="tx1"/>
                            </a:solidFill>
                            <a:latin typeface="Cambria Math" panose="02040503050406030204" pitchFamily="18" charset="0"/>
                            <a:ea typeface="Roboto"/>
                            <a:sym typeface="Roboto"/>
                          </a:rPr>
                        </m:ctrlPr>
                      </m:sSubPr>
                      <m:e>
                        <m:r>
                          <a:rPr lang="en-US" i="1">
                            <a:solidFill>
                              <a:schemeClr val="tx1"/>
                            </a:solidFill>
                            <a:latin typeface="Cambria Math" panose="02040503050406030204" pitchFamily="18" charset="0"/>
                            <a:ea typeface="Roboto"/>
                            <a:sym typeface="Roboto"/>
                          </a:rPr>
                          <m:t>𝑎</m:t>
                        </m:r>
                      </m:e>
                      <m:sub>
                        <m:r>
                          <a:rPr lang="ar-AE" i="1">
                            <a:solidFill>
                              <a:schemeClr val="tx1"/>
                            </a:solidFill>
                            <a:latin typeface="Cambria Math" panose="02040503050406030204" pitchFamily="18" charset="0"/>
                            <a:ea typeface="Roboto"/>
                            <a:sym typeface="Roboto"/>
                          </a:rPr>
                          <m:t>𝑖</m:t>
                        </m:r>
                      </m:sub>
                    </m:sSub>
                  </m:oMath>
                </a14:m>
                <a:r>
                  <a:rPr lang="en-US" dirty="0">
                    <a:solidFill>
                      <a:schemeClr val="tx1"/>
                    </a:solidFill>
                  </a:rPr>
                  <a:t>, </a:t>
                </a:r>
                <a14:m>
                  <m:oMath xmlns:m="http://schemas.openxmlformats.org/officeDocument/2006/math">
                    <m:sSub>
                      <m:sSubPr>
                        <m:ctrlPr>
                          <a:rPr lang="ar-AE" i="1" smtClean="0">
                            <a:solidFill>
                              <a:schemeClr val="tx1"/>
                            </a:solidFill>
                            <a:latin typeface="Cambria Math" panose="02040503050406030204" pitchFamily="18" charset="0"/>
                            <a:ea typeface="Roboto"/>
                            <a:sym typeface="Roboto"/>
                          </a:rPr>
                        </m:ctrlPr>
                      </m:sSubPr>
                      <m:e>
                        <m:r>
                          <a:rPr lang="en-US" b="0" i="1" smtClean="0">
                            <a:solidFill>
                              <a:schemeClr val="tx1"/>
                            </a:solidFill>
                            <a:latin typeface="Cambria Math" panose="02040503050406030204" pitchFamily="18" charset="0"/>
                            <a:ea typeface="Roboto"/>
                            <a:sym typeface="Roboto"/>
                          </a:rPr>
                          <m:t>𝑏</m:t>
                        </m:r>
                      </m:e>
                      <m:sub>
                        <m:r>
                          <a:rPr lang="ar-AE" i="1">
                            <a:solidFill>
                              <a:schemeClr val="tx1"/>
                            </a:solidFill>
                            <a:latin typeface="Cambria Math" panose="02040503050406030204" pitchFamily="18" charset="0"/>
                            <a:ea typeface="Roboto"/>
                            <a:sym typeface="Roboto"/>
                          </a:rPr>
                          <m:t>𝑖</m:t>
                        </m:r>
                        <m:r>
                          <a:rPr lang="en-US" b="0" i="1" smtClean="0">
                            <a:solidFill>
                              <a:schemeClr val="tx1"/>
                            </a:solidFill>
                            <a:latin typeface="Cambria Math" panose="02040503050406030204" pitchFamily="18" charset="0"/>
                            <a:ea typeface="Roboto"/>
                            <a:sym typeface="Roboto"/>
                          </a:rPr>
                          <m:t>𝑗</m:t>
                        </m:r>
                      </m:sub>
                    </m:sSub>
                    <m:r>
                      <a:rPr lang="en-US" b="0" i="1" smtClean="0">
                        <a:solidFill>
                          <a:schemeClr val="tx1"/>
                        </a:solidFill>
                        <a:latin typeface="Cambria Math" panose="02040503050406030204" pitchFamily="18" charset="0"/>
                        <a:ea typeface="Roboto"/>
                        <a:sym typeface="Roboto"/>
                      </a:rPr>
                      <m:t> </m:t>
                    </m:r>
                    <m:r>
                      <a:rPr lang="en-US" b="0" i="1" smtClean="0">
                        <a:solidFill>
                          <a:schemeClr val="tx1"/>
                        </a:solidFill>
                        <a:latin typeface="Cambria Math" panose="02040503050406030204" pitchFamily="18" charset="0"/>
                        <a:ea typeface="Cambria Math" panose="02040503050406030204" pitchFamily="18" charset="0"/>
                        <a:sym typeface="Roboto"/>
                      </a:rPr>
                      <m:t>∈</m:t>
                    </m:r>
                    <m:r>
                      <a:rPr lang="en-US" b="0" i="1" smtClean="0">
                        <a:solidFill>
                          <a:schemeClr val="tx1"/>
                        </a:solidFill>
                        <a:latin typeface="Cambria Math" panose="02040503050406030204" pitchFamily="18" charset="0"/>
                        <a:ea typeface="Cambria Math" panose="02040503050406030204" pitchFamily="18" charset="0"/>
                        <a:sym typeface="Roboto"/>
                      </a:rPr>
                      <m:t>ℝ</m:t>
                    </m:r>
                  </m:oMath>
                </a14:m>
                <a:r>
                  <a:rPr lang="en-US" dirty="0">
                    <a:solidFill>
                      <a:schemeClr val="tx1"/>
                    </a:solidFill>
                  </a:rPr>
                  <a:t> and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Sub>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 </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0,1</m:t>
                        </m:r>
                      </m:e>
                    </m:d>
                  </m:oMath>
                </a14:m>
                <a:endParaRPr lang="en-US" dirty="0">
                  <a:solidFill>
                    <a:schemeClr val="tx1"/>
                  </a:solidFill>
                </a:endParaRPr>
              </a:p>
            </p:txBody>
          </p:sp>
        </mc:Choice>
        <mc:Fallback>
          <p:sp>
            <p:nvSpPr>
              <p:cNvPr id="6" name="TextBox 5">
                <a:extLst>
                  <a:ext uri="{FF2B5EF4-FFF2-40B4-BE49-F238E27FC236}">
                    <a16:creationId xmlns:a16="http://schemas.microsoft.com/office/drawing/2014/main" id="{E17D260B-CC4C-62BE-7189-E8E4EA40C5C4}"/>
                  </a:ext>
                </a:extLst>
              </p:cNvPr>
              <p:cNvSpPr txBox="1">
                <a:spLocks noRot="1" noChangeAspect="1" noMove="1" noResize="1" noEditPoints="1" noAdjustHandles="1" noChangeArrowheads="1" noChangeShapeType="1" noTextEdit="1"/>
              </p:cNvSpPr>
              <p:nvPr/>
            </p:nvSpPr>
            <p:spPr>
              <a:xfrm>
                <a:off x="6392847" y="3959750"/>
                <a:ext cx="2510427" cy="325089"/>
              </a:xfrm>
              <a:prstGeom prst="rect">
                <a:avLst/>
              </a:prstGeom>
              <a:blipFill>
                <a:blip r:embed="rId7"/>
                <a:stretch>
                  <a:fillRect t="-7692" b="-1153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lvl="0"/>
            <a:r>
              <a:rPr lang="en" sz="2400" dirty="0"/>
              <a:t>Formatting NE for Quantum Annealer: Payoff Matrices</a:t>
            </a:r>
            <a:endParaRPr sz="2400" dirty="0"/>
          </a:p>
        </p:txBody>
      </p:sp>
      <p:pic>
        <p:nvPicPr>
          <p:cNvPr id="120" name="Google Shape;120;p19"/>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374B74B-F276-D2ED-1CD9-5944D7B027E4}"/>
                  </a:ext>
                </a:extLst>
              </p:cNvPr>
              <p:cNvSpPr txBox="1"/>
              <p:nvPr/>
            </p:nvSpPr>
            <p:spPr>
              <a:xfrm>
                <a:off x="4993422" y="1408527"/>
                <a:ext cx="3478950" cy="606192"/>
              </a:xfrm>
              <a:prstGeom prst="rect">
                <a:avLst/>
              </a:prstGeom>
              <a:noFill/>
            </p:spPr>
            <p:txBody>
              <a:bodyPr wrap="square" rtlCol="0">
                <a:spAutoFit/>
              </a:bodyPr>
              <a:lstStyle/>
              <a:p>
                <a:r>
                  <a:rPr lang="en-US" sz="1100" dirty="0">
                    <a:solidFill>
                      <a:schemeClr val="tx1"/>
                    </a:solidFill>
                  </a:rPr>
                  <a:t>Where </a:t>
                </a:r>
                <a:r>
                  <a:rPr lang="en-US" sz="1100" i="1" dirty="0">
                    <a:solidFill>
                      <a:schemeClr val="tx1"/>
                    </a:solidFill>
                  </a:rPr>
                  <a:t>(</a:t>
                </a:r>
                <a:r>
                  <a:rPr lang="en-US" sz="1100" i="1" dirty="0" err="1">
                    <a:solidFill>
                      <a:schemeClr val="tx1"/>
                    </a:solidFill>
                  </a:rPr>
                  <a:t>i</a:t>
                </a:r>
                <a:r>
                  <a:rPr lang="en-US" sz="1100" i="1" dirty="0">
                    <a:solidFill>
                      <a:schemeClr val="tx1"/>
                    </a:solidFill>
                  </a:rPr>
                  <a:t>, j) </a:t>
                </a:r>
                <a:r>
                  <a:rPr lang="en-US" sz="1100" dirty="0">
                    <a:solidFill>
                      <a:schemeClr val="tx1"/>
                    </a:solidFill>
                  </a:rPr>
                  <a:t> entry of either matrix equaling the payoff to the player when first employs their </a:t>
                </a:r>
                <a14:m>
                  <m:oMath xmlns:m="http://schemas.openxmlformats.org/officeDocument/2006/math">
                    <m:sSup>
                      <m:sSupPr>
                        <m:ctrlPr>
                          <a:rPr lang="en-US" sz="1100" i="1" smtClean="0">
                            <a:solidFill>
                              <a:schemeClr val="tx1"/>
                            </a:solidFill>
                            <a:latin typeface="Cambria Math" panose="02040503050406030204" pitchFamily="18" charset="0"/>
                          </a:rPr>
                        </m:ctrlPr>
                      </m:sSupPr>
                      <m:e>
                        <m:r>
                          <a:rPr lang="en-US" sz="1100" b="0" i="1" smtClean="0">
                            <a:solidFill>
                              <a:schemeClr val="tx1"/>
                            </a:solidFill>
                            <a:latin typeface="Cambria Math" panose="02040503050406030204" pitchFamily="18" charset="0"/>
                          </a:rPr>
                          <m:t>𝑖</m:t>
                        </m:r>
                      </m:e>
                      <m:sup>
                        <m:r>
                          <a:rPr lang="en-US" sz="1100" b="0" i="1" smtClean="0">
                            <a:solidFill>
                              <a:schemeClr val="tx1"/>
                            </a:solidFill>
                            <a:latin typeface="Cambria Math" panose="02040503050406030204" pitchFamily="18" charset="0"/>
                          </a:rPr>
                          <m:t>𝑡h</m:t>
                        </m:r>
                      </m:sup>
                    </m:sSup>
                  </m:oMath>
                </a14:m>
                <a:r>
                  <a:rPr lang="en-US" sz="1100" dirty="0">
                    <a:solidFill>
                      <a:schemeClr val="tx1"/>
                    </a:solidFill>
                  </a:rPr>
                  <a:t> strategy and the second employs </a:t>
                </a:r>
                <a14:m>
                  <m:oMath xmlns:m="http://schemas.openxmlformats.org/officeDocument/2006/math">
                    <m:sSup>
                      <m:sSupPr>
                        <m:ctrlPr>
                          <a:rPr lang="en-US" sz="1100" i="1">
                            <a:solidFill>
                              <a:schemeClr val="tx1"/>
                            </a:solidFill>
                            <a:latin typeface="Cambria Math" panose="02040503050406030204" pitchFamily="18" charset="0"/>
                          </a:rPr>
                        </m:ctrlPr>
                      </m:sSupPr>
                      <m:e>
                        <m:r>
                          <a:rPr lang="en-US" sz="1100" b="0" i="1" smtClean="0">
                            <a:solidFill>
                              <a:schemeClr val="tx1"/>
                            </a:solidFill>
                            <a:latin typeface="Cambria Math" panose="02040503050406030204" pitchFamily="18" charset="0"/>
                          </a:rPr>
                          <m:t>𝑗</m:t>
                        </m:r>
                      </m:e>
                      <m:sup>
                        <m:r>
                          <a:rPr lang="en-US" sz="1100" i="1">
                            <a:solidFill>
                              <a:schemeClr val="tx1"/>
                            </a:solidFill>
                            <a:latin typeface="Cambria Math" panose="02040503050406030204" pitchFamily="18" charset="0"/>
                          </a:rPr>
                          <m:t>𝑡h</m:t>
                        </m:r>
                      </m:sup>
                    </m:sSup>
                  </m:oMath>
                </a14:m>
                <a:r>
                  <a:rPr lang="en-US" sz="1100" dirty="0">
                    <a:solidFill>
                      <a:schemeClr val="tx1"/>
                    </a:solidFill>
                  </a:rPr>
                  <a:t> sytategy.</a:t>
                </a:r>
              </a:p>
            </p:txBody>
          </p:sp>
        </mc:Choice>
        <mc:Fallback>
          <p:sp>
            <p:nvSpPr>
              <p:cNvPr id="10" name="TextBox 9">
                <a:extLst>
                  <a:ext uri="{FF2B5EF4-FFF2-40B4-BE49-F238E27FC236}">
                    <a16:creationId xmlns:a16="http://schemas.microsoft.com/office/drawing/2014/main" id="{7374B74B-F276-D2ED-1CD9-5944D7B027E4}"/>
                  </a:ext>
                </a:extLst>
              </p:cNvPr>
              <p:cNvSpPr txBox="1">
                <a:spLocks noRot="1" noChangeAspect="1" noMove="1" noResize="1" noEditPoints="1" noAdjustHandles="1" noChangeArrowheads="1" noChangeShapeType="1" noTextEdit="1"/>
              </p:cNvSpPr>
              <p:nvPr/>
            </p:nvSpPr>
            <p:spPr>
              <a:xfrm>
                <a:off x="4993422" y="1408527"/>
                <a:ext cx="3478950" cy="606192"/>
              </a:xfrm>
              <a:prstGeom prst="rect">
                <a:avLst/>
              </a:prstGeom>
              <a:blipFill>
                <a:blip r:embed="rId4"/>
                <a:stretch>
                  <a:fillRect r="-364" b="-81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257C407-0F01-9EDB-101F-84936D4764D4}"/>
                  </a:ext>
                </a:extLst>
              </p:cNvPr>
              <p:cNvSpPr txBox="1"/>
              <p:nvPr/>
            </p:nvSpPr>
            <p:spPr>
              <a:xfrm>
                <a:off x="1741336" y="2210905"/>
                <a:ext cx="3252086" cy="307777"/>
              </a:xfrm>
              <a:prstGeom prst="rect">
                <a:avLst/>
              </a:prstGeom>
              <a:noFill/>
            </p:spPr>
            <p:txBody>
              <a:bodyPr wrap="square" rtlCol="0">
                <a:spAutoFit/>
              </a:bodyPr>
              <a:lstStyle/>
              <a:p>
                <a14:m>
                  <m:oMath xmlns:m="http://schemas.openxmlformats.org/officeDocument/2006/math">
                    <m:sSub>
                      <m:sSubPr>
                        <m:ctrlPr>
                          <a:rPr lang="el-GR" i="1" smtClean="0">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Π</m:t>
                        </m:r>
                      </m:e>
                      <m:sub>
                        <m:r>
                          <a:rPr lang="en-US" i="1">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𝑞</m:t>
                    </m:r>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𝑝</m:t>
                        </m:r>
                      </m:e>
                      <m:sup>
                        <m:r>
                          <a:rPr lang="en-US" b="0" i="1" smtClean="0">
                            <a:solidFill>
                              <a:schemeClr val="tx1"/>
                            </a:solidFill>
                            <a:latin typeface="Cambria Math" panose="02040503050406030204" pitchFamily="18" charset="0"/>
                            <a:ea typeface="Cambria Math" panose="02040503050406030204" pitchFamily="18" charset="0"/>
                          </a:rPr>
                          <m:t>𝑇</m:t>
                        </m:r>
                      </m:sup>
                    </m:sSup>
                    <m:r>
                      <a:rPr lang="en-US" b="0" i="1" smtClean="0">
                        <a:solidFill>
                          <a:schemeClr val="tx1"/>
                        </a:solidFill>
                        <a:latin typeface="Cambria Math" panose="02040503050406030204" pitchFamily="18" charset="0"/>
                        <a:ea typeface="Cambria Math" panose="02040503050406030204" pitchFamily="18" charset="0"/>
                      </a:rPr>
                      <m:t>𝑀𝑞</m:t>
                    </m:r>
                  </m:oMath>
                </a14:m>
                <a:r>
                  <a:rPr lang="en-US" dirty="0"/>
                  <a:t> </a:t>
                </a:r>
                <a:r>
                  <a:rPr lang="en-US" dirty="0">
                    <a:solidFill>
                      <a:schemeClr val="tx1"/>
                    </a:solidFill>
                  </a:rPr>
                  <a:t>and </a:t>
                </a:r>
                <a14:m>
                  <m:oMath xmlns:m="http://schemas.openxmlformats.org/officeDocument/2006/math">
                    <m:sSub>
                      <m:sSubPr>
                        <m:ctrlPr>
                          <a:rPr lang="el-GR" i="1">
                            <a:solidFill>
                              <a:schemeClr val="tx1"/>
                            </a:solidFill>
                            <a:latin typeface="Cambria Math" panose="02040503050406030204" pitchFamily="18" charset="0"/>
                            <a:ea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Π</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𝑞</m:t>
                    </m:r>
                    <m:r>
                      <a:rPr lang="en-US" b="0" i="1" smtClean="0">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𝑝</m:t>
                        </m:r>
                      </m:e>
                      <m:sup>
                        <m:r>
                          <a:rPr lang="en-US" i="1">
                            <a:solidFill>
                              <a:schemeClr val="tx1"/>
                            </a:solidFill>
                            <a:latin typeface="Cambria Math" panose="02040503050406030204" pitchFamily="18" charset="0"/>
                            <a:ea typeface="Cambria Math" panose="02040503050406030204" pitchFamily="18" charset="0"/>
                          </a:rPr>
                          <m:t>𝑇</m:t>
                        </m:r>
                      </m:sup>
                    </m:sSup>
                    <m:r>
                      <a:rPr lang="en-US" b="0" i="1" smtClean="0">
                        <a:solidFill>
                          <a:schemeClr val="tx1"/>
                        </a:solidFill>
                        <a:latin typeface="Cambria Math" panose="02040503050406030204" pitchFamily="18" charset="0"/>
                        <a:ea typeface="Cambria Math" panose="02040503050406030204" pitchFamily="18" charset="0"/>
                      </a:rPr>
                      <m:t>𝑁</m:t>
                    </m:r>
                    <m:r>
                      <a:rPr lang="en-US" i="1">
                        <a:solidFill>
                          <a:schemeClr val="tx1"/>
                        </a:solidFill>
                        <a:latin typeface="Cambria Math" panose="02040503050406030204" pitchFamily="18" charset="0"/>
                        <a:ea typeface="Cambria Math" panose="02040503050406030204" pitchFamily="18" charset="0"/>
                      </a:rPr>
                      <m:t>𝑞</m:t>
                    </m:r>
                  </m:oMath>
                </a14:m>
                <a:endParaRPr lang="en-US" dirty="0"/>
              </a:p>
            </p:txBody>
          </p:sp>
        </mc:Choice>
        <mc:Fallback>
          <p:sp>
            <p:nvSpPr>
              <p:cNvPr id="13" name="TextBox 12">
                <a:extLst>
                  <a:ext uri="{FF2B5EF4-FFF2-40B4-BE49-F238E27FC236}">
                    <a16:creationId xmlns:a16="http://schemas.microsoft.com/office/drawing/2014/main" id="{3257C407-0F01-9EDB-101F-84936D4764D4}"/>
                  </a:ext>
                </a:extLst>
              </p:cNvPr>
              <p:cNvSpPr txBox="1">
                <a:spLocks noRot="1" noChangeAspect="1" noMove="1" noResize="1" noEditPoints="1" noAdjustHandles="1" noChangeArrowheads="1" noChangeShapeType="1" noTextEdit="1"/>
              </p:cNvSpPr>
              <p:nvPr/>
            </p:nvSpPr>
            <p:spPr>
              <a:xfrm>
                <a:off x="1741336" y="2210905"/>
                <a:ext cx="3252086" cy="307777"/>
              </a:xfrm>
              <a:prstGeom prst="rect">
                <a:avLst/>
              </a:prstGeom>
              <a:blipFill>
                <a:blip r:embed="rId5"/>
                <a:stretch>
                  <a:fillRect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53533C4-0EA3-815C-6666-C752ECACDBD7}"/>
                  </a:ext>
                </a:extLst>
              </p:cNvPr>
              <p:cNvSpPr txBox="1"/>
              <p:nvPr/>
            </p:nvSpPr>
            <p:spPr>
              <a:xfrm>
                <a:off x="4993422" y="2210905"/>
                <a:ext cx="3992923" cy="430887"/>
              </a:xfrm>
              <a:prstGeom prst="rect">
                <a:avLst/>
              </a:prstGeom>
              <a:noFill/>
            </p:spPr>
            <p:txBody>
              <a:bodyPr wrap="square" rtlCol="0">
                <a:spAutoFit/>
              </a:bodyPr>
              <a:lstStyle/>
              <a:p>
                <a:r>
                  <a:rPr lang="en-US" sz="1100" dirty="0">
                    <a:solidFill>
                      <a:schemeClr val="tx1"/>
                    </a:solidFill>
                  </a:rPr>
                  <a:t>Where </a:t>
                </a:r>
                <a14:m>
                  <m:oMath xmlns:m="http://schemas.openxmlformats.org/officeDocument/2006/math">
                    <m:r>
                      <a:rPr lang="en-US" sz="1100" i="1">
                        <a:solidFill>
                          <a:schemeClr val="tx1"/>
                        </a:solidFill>
                        <a:latin typeface="Cambria Math" panose="02040503050406030204" pitchFamily="18" charset="0"/>
                        <a:ea typeface="Cambria Math" panose="02040503050406030204" pitchFamily="18" charset="0"/>
                      </a:rPr>
                      <m:t>𝑝</m:t>
                    </m:r>
                    <m:r>
                      <a:rPr lang="en-US" sz="1100" b="0" i="1" smtClean="0">
                        <a:solidFill>
                          <a:schemeClr val="tx1"/>
                        </a:solidFill>
                        <a:latin typeface="Cambria Math" panose="02040503050406030204" pitchFamily="18" charset="0"/>
                        <a:ea typeface="Cambria Math" panose="02040503050406030204" pitchFamily="18" charset="0"/>
                      </a:rPr>
                      <m:t>=</m:t>
                    </m:r>
                    <m:d>
                      <m:dPr>
                        <m:ctrlPr>
                          <a:rPr lang="en-US" sz="1100" b="0" i="1" smtClean="0">
                            <a:solidFill>
                              <a:schemeClr val="tx1"/>
                            </a:solidFill>
                            <a:latin typeface="Cambria Math" panose="02040503050406030204" pitchFamily="18" charset="0"/>
                            <a:ea typeface="Cambria Math" panose="02040503050406030204" pitchFamily="18" charset="0"/>
                          </a:rPr>
                        </m:ctrlPr>
                      </m:dPr>
                      <m:e>
                        <m:sSub>
                          <m:sSubPr>
                            <m:ctrlPr>
                              <a:rPr lang="el-GR" sz="1100" i="1">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𝑝</m:t>
                            </m:r>
                          </m:e>
                          <m:sub>
                            <m:r>
                              <a:rPr lang="en-US" sz="1100" i="1">
                                <a:solidFill>
                                  <a:schemeClr val="tx1"/>
                                </a:solidFill>
                                <a:latin typeface="Cambria Math" panose="02040503050406030204" pitchFamily="18" charset="0"/>
                                <a:ea typeface="Cambria Math" panose="02040503050406030204" pitchFamily="18" charset="0"/>
                              </a:rPr>
                              <m:t>1</m:t>
                            </m:r>
                          </m:sub>
                        </m:sSub>
                        <m:r>
                          <a:rPr lang="en-US" sz="1100" b="0" i="1" smtClean="0">
                            <a:solidFill>
                              <a:schemeClr val="tx1"/>
                            </a:solidFill>
                            <a:latin typeface="Cambria Math" panose="02040503050406030204" pitchFamily="18" charset="0"/>
                            <a:ea typeface="Cambria Math" panose="02040503050406030204" pitchFamily="18" charset="0"/>
                          </a:rPr>
                          <m:t>, …</m:t>
                        </m:r>
                        <m:sSub>
                          <m:sSubPr>
                            <m:ctrlPr>
                              <a:rPr lang="el-GR" sz="1100" i="1">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𝑝</m:t>
                            </m:r>
                          </m:e>
                          <m:sub>
                            <m:r>
                              <a:rPr lang="en-US" sz="1100" b="0" i="1" smtClean="0">
                                <a:solidFill>
                                  <a:schemeClr val="tx1"/>
                                </a:solidFill>
                                <a:latin typeface="Cambria Math" panose="02040503050406030204" pitchFamily="18" charset="0"/>
                                <a:ea typeface="Cambria Math" panose="02040503050406030204" pitchFamily="18" charset="0"/>
                              </a:rPr>
                              <m:t>𝑛</m:t>
                            </m:r>
                          </m:sub>
                        </m:sSub>
                      </m:e>
                    </m:d>
                    <m:r>
                      <a:rPr lang="en-US" sz="1100" b="0" i="1" smtClean="0">
                        <a:solidFill>
                          <a:schemeClr val="tx1"/>
                        </a:solidFill>
                        <a:latin typeface="Cambria Math" panose="02040503050406030204" pitchFamily="18" charset="0"/>
                        <a:ea typeface="Cambria Math" panose="02040503050406030204" pitchFamily="18" charset="0"/>
                      </a:rPr>
                      <m:t> </m:t>
                    </m:r>
                    <m:r>
                      <a:rPr lang="en-US" sz="1100" b="0" i="1" smtClean="0">
                        <a:solidFill>
                          <a:schemeClr val="tx1"/>
                        </a:solidFill>
                        <a:latin typeface="Cambria Math" panose="02040503050406030204" pitchFamily="18" charset="0"/>
                        <a:ea typeface="Cambria Math" panose="02040503050406030204" pitchFamily="18" charset="0"/>
                      </a:rPr>
                      <m:t>𝑎𝑛𝑑</m:t>
                    </m:r>
                    <m:r>
                      <a:rPr lang="en-US" sz="1100" b="0" i="1" smtClean="0">
                        <a:solidFill>
                          <a:schemeClr val="tx1"/>
                        </a:solidFill>
                        <a:latin typeface="Cambria Math" panose="02040503050406030204" pitchFamily="18" charset="0"/>
                        <a:ea typeface="Cambria Math" panose="02040503050406030204" pitchFamily="18" charset="0"/>
                      </a:rPr>
                      <m:t> </m:t>
                    </m:r>
                    <m:r>
                      <a:rPr lang="en-US" sz="1100" i="1" smtClean="0">
                        <a:solidFill>
                          <a:schemeClr val="tx1"/>
                        </a:solidFill>
                        <a:latin typeface="Cambria Math" panose="02040503050406030204" pitchFamily="18" charset="0"/>
                        <a:ea typeface="Cambria Math" panose="02040503050406030204" pitchFamily="18" charset="0"/>
                      </a:rPr>
                      <m:t>𝑞</m:t>
                    </m:r>
                    <m:r>
                      <a:rPr lang="en-US" sz="1100" i="1">
                        <a:solidFill>
                          <a:schemeClr val="tx1"/>
                        </a:solidFill>
                        <a:latin typeface="Cambria Math" panose="02040503050406030204" pitchFamily="18" charset="0"/>
                        <a:ea typeface="Cambria Math" panose="02040503050406030204" pitchFamily="18" charset="0"/>
                      </a:rPr>
                      <m:t>=(</m:t>
                    </m:r>
                    <m:sSub>
                      <m:sSubPr>
                        <m:ctrlPr>
                          <a:rPr lang="el-GR" sz="1100" i="1">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𝑞</m:t>
                        </m:r>
                      </m:e>
                      <m:sub>
                        <m:r>
                          <a:rPr lang="en-US" sz="1100" i="1">
                            <a:solidFill>
                              <a:schemeClr val="tx1"/>
                            </a:solidFill>
                            <a:latin typeface="Cambria Math" panose="02040503050406030204" pitchFamily="18" charset="0"/>
                            <a:ea typeface="Cambria Math" panose="02040503050406030204" pitchFamily="18" charset="0"/>
                          </a:rPr>
                          <m:t>1</m:t>
                        </m:r>
                      </m:sub>
                    </m:sSub>
                    <m:r>
                      <a:rPr lang="en-US" sz="1100" i="1">
                        <a:solidFill>
                          <a:schemeClr val="tx1"/>
                        </a:solidFill>
                        <a:latin typeface="Cambria Math" panose="02040503050406030204" pitchFamily="18" charset="0"/>
                        <a:ea typeface="Cambria Math" panose="02040503050406030204" pitchFamily="18" charset="0"/>
                      </a:rPr>
                      <m:t>, …</m:t>
                    </m:r>
                    <m:sSub>
                      <m:sSubPr>
                        <m:ctrlPr>
                          <a:rPr lang="el-GR" sz="1100" i="1">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𝑞</m:t>
                        </m:r>
                      </m:e>
                      <m:sub>
                        <m:r>
                          <a:rPr lang="en-US" sz="1100" i="1">
                            <a:solidFill>
                              <a:schemeClr val="tx1"/>
                            </a:solidFill>
                            <a:latin typeface="Cambria Math" panose="02040503050406030204" pitchFamily="18" charset="0"/>
                            <a:ea typeface="Cambria Math" panose="02040503050406030204" pitchFamily="18" charset="0"/>
                          </a:rPr>
                          <m:t>𝑛</m:t>
                        </m:r>
                      </m:sub>
                    </m:sSub>
                    <m:r>
                      <a:rPr lang="en-US" sz="1100" i="1">
                        <a:solidFill>
                          <a:schemeClr val="tx1"/>
                        </a:solidFill>
                        <a:latin typeface="Cambria Math" panose="02040503050406030204" pitchFamily="18" charset="0"/>
                        <a:ea typeface="Cambria Math" panose="02040503050406030204" pitchFamily="18" charset="0"/>
                      </a:rPr>
                      <m:t>)</m:t>
                    </m:r>
                  </m:oMath>
                </a14:m>
                <a:r>
                  <a:rPr lang="en-US" sz="1100" dirty="0">
                    <a:solidFill>
                      <a:schemeClr val="tx1"/>
                    </a:solidFill>
                  </a:rPr>
                  <a:t> are probability distributions. In general, </a:t>
                </a:r>
                <a14:m>
                  <m:oMath xmlns:m="http://schemas.openxmlformats.org/officeDocument/2006/math">
                    <m:r>
                      <a:rPr lang="en-US" sz="1100" i="1">
                        <a:solidFill>
                          <a:schemeClr val="tx1"/>
                        </a:solidFill>
                        <a:latin typeface="Cambria Math" panose="02040503050406030204" pitchFamily="18" charset="0"/>
                        <a:ea typeface="Cambria Math" panose="02040503050406030204" pitchFamily="18" charset="0"/>
                      </a:rPr>
                      <m:t>𝑝</m:t>
                    </m:r>
                  </m:oMath>
                </a14:m>
                <a:r>
                  <a:rPr lang="en-US" sz="1100" dirty="0">
                    <a:solidFill>
                      <a:schemeClr val="tx1"/>
                    </a:solidFill>
                  </a:rPr>
                  <a:t> and </a:t>
                </a:r>
                <a14:m>
                  <m:oMath xmlns:m="http://schemas.openxmlformats.org/officeDocument/2006/math">
                    <m:r>
                      <a:rPr lang="en-US" sz="1100" i="1">
                        <a:solidFill>
                          <a:schemeClr val="tx1"/>
                        </a:solidFill>
                        <a:latin typeface="Cambria Math" panose="02040503050406030204" pitchFamily="18" charset="0"/>
                        <a:ea typeface="Cambria Math" panose="02040503050406030204" pitchFamily="18" charset="0"/>
                      </a:rPr>
                      <m:t>𝑞</m:t>
                    </m:r>
                  </m:oMath>
                </a14:m>
                <a:r>
                  <a:rPr lang="en-US" sz="1100" dirty="0">
                    <a:solidFill>
                      <a:schemeClr val="tx1"/>
                    </a:solidFill>
                  </a:rPr>
                  <a:t> represent mixed strategies.</a:t>
                </a:r>
              </a:p>
            </p:txBody>
          </p:sp>
        </mc:Choice>
        <mc:Fallback>
          <p:sp>
            <p:nvSpPr>
              <p:cNvPr id="14" name="TextBox 13">
                <a:extLst>
                  <a:ext uri="{FF2B5EF4-FFF2-40B4-BE49-F238E27FC236}">
                    <a16:creationId xmlns:a16="http://schemas.microsoft.com/office/drawing/2014/main" id="{A53533C4-0EA3-815C-6666-C752ECACDBD7}"/>
                  </a:ext>
                </a:extLst>
              </p:cNvPr>
              <p:cNvSpPr txBox="1">
                <a:spLocks noRot="1" noChangeAspect="1" noMove="1" noResize="1" noEditPoints="1" noAdjustHandles="1" noChangeArrowheads="1" noChangeShapeType="1" noTextEdit="1"/>
              </p:cNvSpPr>
              <p:nvPr/>
            </p:nvSpPr>
            <p:spPr>
              <a:xfrm>
                <a:off x="4993422" y="2210905"/>
                <a:ext cx="3992923" cy="430887"/>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0728FC7-CD5A-D6FE-BF86-20196BE53D9F}"/>
                  </a:ext>
                </a:extLst>
              </p:cNvPr>
              <p:cNvSpPr txBox="1"/>
              <p:nvPr/>
            </p:nvSpPr>
            <p:spPr>
              <a:xfrm>
                <a:off x="2284033" y="3400413"/>
                <a:ext cx="4341412" cy="338554"/>
              </a:xfrm>
              <a:prstGeom prst="rect">
                <a:avLst/>
              </a:prstGeom>
              <a:noFill/>
              <a:ln>
                <a:solidFill>
                  <a:srgbClr val="FFC000"/>
                </a:solidFill>
              </a:ln>
            </p:spPr>
            <p:txBody>
              <a:bodyPr wrap="square" rtlCol="0">
                <a:spAutoFit/>
              </a:bodyPr>
              <a:lstStyle/>
              <a:p>
                <a:r>
                  <a:rPr lang="en-US" sz="1600" dirty="0">
                    <a:solidFill>
                      <a:schemeClr val="tx1"/>
                    </a:solidFill>
                    <a:ea typeface="Cambria Math" panose="02040503050406030204" pitchFamily="18" charset="0"/>
                  </a:rPr>
                  <a:t>Maximize:	 </a:t>
                </a:r>
                <a14:m>
                  <m:oMath xmlns:m="http://schemas.openxmlformats.org/officeDocument/2006/math">
                    <m:sSup>
                      <m:sSupPr>
                        <m:ctrlPr>
                          <a:rPr lang="en-US" sz="160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𝑝</m:t>
                        </m:r>
                      </m:e>
                      <m:sup>
                        <m:r>
                          <a:rPr lang="en-US" sz="1600" i="1">
                            <a:solidFill>
                              <a:schemeClr val="tx1"/>
                            </a:solidFill>
                            <a:latin typeface="Cambria Math" panose="02040503050406030204" pitchFamily="18" charset="0"/>
                            <a:ea typeface="Cambria Math" panose="02040503050406030204" pitchFamily="18" charset="0"/>
                          </a:rPr>
                          <m:t>𝑇</m:t>
                        </m:r>
                      </m:sup>
                    </m:sSup>
                    <m:d>
                      <m:dPr>
                        <m:ctrlPr>
                          <a:rPr lang="en-US" sz="1600" b="0" i="1" smtClean="0">
                            <a:solidFill>
                              <a:schemeClr val="tx1"/>
                            </a:solidFill>
                            <a:latin typeface="Cambria Math" panose="02040503050406030204" pitchFamily="18" charset="0"/>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𝑀</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𝑁</m:t>
                        </m:r>
                      </m:e>
                    </m:d>
                    <m:r>
                      <a:rPr lang="en-US" sz="1600" i="1">
                        <a:solidFill>
                          <a:schemeClr val="tx1"/>
                        </a:solidFill>
                        <a:latin typeface="Cambria Math" panose="02040503050406030204" pitchFamily="18" charset="0"/>
                        <a:ea typeface="Cambria Math" panose="02040503050406030204" pitchFamily="18" charset="0"/>
                      </a:rPr>
                      <m:t>𝑞</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𝛼</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𝛽</m:t>
                    </m:r>
                  </m:oMath>
                </a14:m>
                <a:endParaRPr lang="en-US" sz="1600" dirty="0"/>
              </a:p>
            </p:txBody>
          </p:sp>
        </mc:Choice>
        <mc:Fallback>
          <p:sp>
            <p:nvSpPr>
              <p:cNvPr id="18" name="TextBox 17">
                <a:extLst>
                  <a:ext uri="{FF2B5EF4-FFF2-40B4-BE49-F238E27FC236}">
                    <a16:creationId xmlns:a16="http://schemas.microsoft.com/office/drawing/2014/main" id="{70728FC7-CD5A-D6FE-BF86-20196BE53D9F}"/>
                  </a:ext>
                </a:extLst>
              </p:cNvPr>
              <p:cNvSpPr txBox="1">
                <a:spLocks noRot="1" noChangeAspect="1" noMove="1" noResize="1" noEditPoints="1" noAdjustHandles="1" noChangeArrowheads="1" noChangeShapeType="1" noTextEdit="1"/>
              </p:cNvSpPr>
              <p:nvPr/>
            </p:nvSpPr>
            <p:spPr>
              <a:xfrm>
                <a:off x="2284033" y="3400413"/>
                <a:ext cx="4341412" cy="338554"/>
              </a:xfrm>
              <a:prstGeom prst="rect">
                <a:avLst/>
              </a:prstGeom>
              <a:blipFill>
                <a:blip r:embed="rId7"/>
                <a:stretch>
                  <a:fillRect l="-581" t="-3571" b="-21429"/>
                </a:stretch>
              </a:blipFill>
              <a:ln>
                <a:solidFill>
                  <a:srgbClr val="FFC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112AB63-2497-704F-9F3B-C77508532202}"/>
                  </a:ext>
                </a:extLst>
              </p:cNvPr>
              <p:cNvSpPr txBox="1"/>
              <p:nvPr/>
            </p:nvSpPr>
            <p:spPr>
              <a:xfrm>
                <a:off x="387900" y="3963785"/>
                <a:ext cx="6777110" cy="430887"/>
              </a:xfrm>
              <a:prstGeom prst="rect">
                <a:avLst/>
              </a:prstGeom>
              <a:noFill/>
            </p:spPr>
            <p:txBody>
              <a:bodyPr wrap="square" rtlCol="0">
                <a:spAutoFit/>
              </a:bodyPr>
              <a:lstStyle/>
              <a:p>
                <a:r>
                  <a:rPr lang="en-US" sz="1100" dirty="0">
                    <a:solidFill>
                      <a:schemeClr val="tx1"/>
                    </a:solidFill>
                  </a:rPr>
                  <a:t>Where </a:t>
                </a:r>
                <a14:m>
                  <m:oMath xmlns:m="http://schemas.openxmlformats.org/officeDocument/2006/math">
                    <m:r>
                      <a:rPr lang="en-US" sz="1100" i="1">
                        <a:solidFill>
                          <a:schemeClr val="tx1"/>
                        </a:solidFill>
                        <a:latin typeface="Cambria Math" panose="02040503050406030204" pitchFamily="18" charset="0"/>
                        <a:ea typeface="Cambria Math" panose="02040503050406030204" pitchFamily="18" charset="0"/>
                      </a:rPr>
                      <m:t>𝛼</m:t>
                    </m:r>
                  </m:oMath>
                </a14:m>
                <a:r>
                  <a:rPr lang="en-US" sz="1100" dirty="0">
                    <a:solidFill>
                      <a:schemeClr val="tx1"/>
                    </a:solidFill>
                    <a:ea typeface="Cambria Math" panose="02040503050406030204" pitchFamily="18" charset="0"/>
                  </a:rPr>
                  <a:t> and </a:t>
                </a:r>
                <a14:m>
                  <m:oMath xmlns:m="http://schemas.openxmlformats.org/officeDocument/2006/math">
                    <m:r>
                      <a:rPr lang="en-US" sz="1100" i="1">
                        <a:solidFill>
                          <a:schemeClr val="tx1"/>
                        </a:solidFill>
                        <a:latin typeface="Cambria Math" panose="02040503050406030204" pitchFamily="18" charset="0"/>
                        <a:ea typeface="Cambria Math" panose="02040503050406030204" pitchFamily="18" charset="0"/>
                      </a:rPr>
                      <m:t>𝛽</m:t>
                    </m:r>
                  </m:oMath>
                </a14:m>
                <a:r>
                  <a:rPr lang="en-US" sz="1100" dirty="0">
                    <a:solidFill>
                      <a:schemeClr val="tx1"/>
                    </a:solidFill>
                    <a:ea typeface="Cambria Math" panose="02040503050406030204" pitchFamily="18" charset="0"/>
                  </a:rPr>
                  <a:t> scalars whose maximum values equals to the expected payoffs to both players.</a:t>
                </a:r>
              </a:p>
              <a:p>
                <a:r>
                  <a:rPr lang="en-US" sz="1100" dirty="0">
                    <a:solidFill>
                      <a:schemeClr val="tx1"/>
                    </a:solidFill>
                  </a:rPr>
                  <a:t> </a:t>
                </a:r>
              </a:p>
            </p:txBody>
          </p:sp>
        </mc:Choice>
        <mc:Fallback>
          <p:sp>
            <p:nvSpPr>
              <p:cNvPr id="21" name="TextBox 20">
                <a:extLst>
                  <a:ext uri="{FF2B5EF4-FFF2-40B4-BE49-F238E27FC236}">
                    <a16:creationId xmlns:a16="http://schemas.microsoft.com/office/drawing/2014/main" id="{7112AB63-2497-704F-9F3B-C77508532202}"/>
                  </a:ext>
                </a:extLst>
              </p:cNvPr>
              <p:cNvSpPr txBox="1">
                <a:spLocks noRot="1" noChangeAspect="1" noMove="1" noResize="1" noEditPoints="1" noAdjustHandles="1" noChangeArrowheads="1" noChangeShapeType="1" noTextEdit="1"/>
              </p:cNvSpPr>
              <p:nvPr/>
            </p:nvSpPr>
            <p:spPr>
              <a:xfrm>
                <a:off x="387900" y="3963785"/>
                <a:ext cx="6777110"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Google Shape;209;p28">
                <a:extLst>
                  <a:ext uri="{FF2B5EF4-FFF2-40B4-BE49-F238E27FC236}">
                    <a16:creationId xmlns:a16="http://schemas.microsoft.com/office/drawing/2014/main" id="{194F6DC1-D995-4D6B-E1EA-B539EC4E945D}"/>
                  </a:ext>
                </a:extLst>
              </p:cNvPr>
              <p:cNvSpPr txBox="1">
                <a:spLocks noGrp="1"/>
              </p:cNvSpPr>
              <p:nvPr>
                <p:ph type="body" idx="1"/>
              </p:nvPr>
            </p:nvSpPr>
            <p:spPr>
              <a:xfrm>
                <a:off x="270639" y="1362048"/>
                <a:ext cx="4046919" cy="686100"/>
              </a:xfrm>
              <a:prstGeom prst="rect">
                <a:avLst/>
              </a:prstGeom>
            </p:spPr>
            <p:txBody>
              <a:bodyPr spcFirstLastPara="1" wrap="square" lIns="91425" tIns="91425" rIns="91425" bIns="91425" anchor="t" anchorCtr="0">
                <a:normAutofit/>
              </a:bodyPr>
              <a:lstStyle/>
              <a:p>
                <a:pPr>
                  <a:buFont typeface="Wingdings" pitchFamily="2" charset="2"/>
                  <a:buChar char="v"/>
                </a:pPr>
                <a:r>
                  <a:rPr lang="en-US" sz="1400" dirty="0">
                    <a:solidFill>
                      <a:schemeClr val="tx1"/>
                    </a:solidFill>
                  </a:rPr>
                  <a:t>Player 1: Payoff Matrix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𝑀</m:t>
                        </m:r>
                      </m:e>
                      <m:sub>
                        <m:r>
                          <a:rPr lang="en-US" sz="1400" i="1">
                            <a:solidFill>
                              <a:schemeClr val="tx1"/>
                            </a:solidFill>
                            <a:latin typeface="Cambria Math" panose="02040503050406030204" pitchFamily="18" charset="0"/>
                          </a:rPr>
                          <m:t>𝑛𝑚</m:t>
                        </m:r>
                      </m:sub>
                    </m:sSub>
                  </m:oMath>
                </a14:m>
                <a:r>
                  <a:rPr lang="en-US" sz="1400" dirty="0">
                    <a:solidFill>
                      <a:schemeClr val="tx1"/>
                    </a:solidFill>
                  </a:rPr>
                  <a:t>, strategies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𝑝</m:t>
                        </m:r>
                      </m:e>
                      <m:sub>
                        <m:r>
                          <a:rPr lang="en-US" sz="1400" i="1">
                            <a:solidFill>
                              <a:schemeClr val="tx1"/>
                            </a:solidFill>
                            <a:latin typeface="Cambria Math" panose="02040503050406030204" pitchFamily="18" charset="0"/>
                          </a:rPr>
                          <m:t>𝑖</m:t>
                        </m:r>
                      </m:sub>
                    </m:sSub>
                  </m:oMath>
                </a14:m>
                <a:endParaRPr lang="en-US" sz="1400" dirty="0">
                  <a:solidFill>
                    <a:schemeClr val="tx1"/>
                  </a:solidFill>
                </a:endParaRPr>
              </a:p>
              <a:p>
                <a:pPr>
                  <a:buFont typeface="Wingdings" pitchFamily="2" charset="2"/>
                  <a:buChar char="v"/>
                </a:pPr>
                <a:r>
                  <a:rPr lang="en-US" sz="1400" dirty="0">
                    <a:solidFill>
                      <a:schemeClr val="tx1"/>
                    </a:solidFill>
                  </a:rPr>
                  <a:t>Player 2: Payoff Matrix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𝑁</m:t>
                        </m:r>
                      </m:e>
                      <m:sub>
                        <m:r>
                          <a:rPr lang="en-US" sz="1400" i="1">
                            <a:solidFill>
                              <a:schemeClr val="tx1"/>
                            </a:solidFill>
                            <a:latin typeface="Cambria Math" panose="02040503050406030204" pitchFamily="18" charset="0"/>
                          </a:rPr>
                          <m:t>𝑚</m:t>
                        </m:r>
                        <m:r>
                          <a:rPr lang="en-US" sz="1400" i="1">
                            <a:solidFill>
                              <a:schemeClr val="tx1"/>
                            </a:solidFill>
                            <a:latin typeface="Cambria Math" panose="02040503050406030204" pitchFamily="18" charset="0"/>
                          </a:rPr>
                          <m:t>𝑛</m:t>
                        </m:r>
                      </m:sub>
                    </m:sSub>
                  </m:oMath>
                </a14:m>
                <a:r>
                  <a:rPr lang="en-US" sz="1400" dirty="0">
                    <a:solidFill>
                      <a:schemeClr val="tx1"/>
                    </a:solidFill>
                  </a:rPr>
                  <a:t>, strategies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𝑞</m:t>
                        </m:r>
                      </m:e>
                      <m:sub>
                        <m:r>
                          <a:rPr lang="en-US" sz="1400" i="1">
                            <a:solidFill>
                              <a:schemeClr val="tx1"/>
                            </a:solidFill>
                            <a:latin typeface="Cambria Math" panose="02040503050406030204" pitchFamily="18" charset="0"/>
                          </a:rPr>
                          <m:t>𝑖</m:t>
                        </m:r>
                      </m:sub>
                    </m:sSub>
                  </m:oMath>
                </a14:m>
                <a:endParaRPr lang="en-US" sz="1400" dirty="0">
                  <a:solidFill>
                    <a:schemeClr val="tx1"/>
                  </a:solidFill>
                </a:endParaRPr>
              </a:p>
            </p:txBody>
          </p:sp>
        </mc:Choice>
        <mc:Fallback>
          <p:sp>
            <p:nvSpPr>
              <p:cNvPr id="30" name="Google Shape;209;p28">
                <a:extLst>
                  <a:ext uri="{FF2B5EF4-FFF2-40B4-BE49-F238E27FC236}">
                    <a16:creationId xmlns:a16="http://schemas.microsoft.com/office/drawing/2014/main" id="{194F6DC1-D995-4D6B-E1EA-B539EC4E945D}"/>
                  </a:ext>
                </a:extLst>
              </p:cNvPr>
              <p:cNvSpPr txBox="1">
                <a:spLocks noGrp="1" noRot="1" noChangeAspect="1" noMove="1" noResize="1" noEditPoints="1" noAdjustHandles="1" noChangeArrowheads="1" noChangeShapeType="1" noTextEdit="1"/>
              </p:cNvSpPr>
              <p:nvPr>
                <p:ph type="body" idx="1"/>
              </p:nvPr>
            </p:nvSpPr>
            <p:spPr>
              <a:xfrm>
                <a:off x="270639" y="1362048"/>
                <a:ext cx="4046919" cy="686100"/>
              </a:xfrm>
              <a:prstGeom prst="rect">
                <a:avLst/>
              </a:prstGeom>
              <a:blipFill>
                <a:blip r:embed="rId9"/>
                <a:stretch>
                  <a:fillRect b="-1818"/>
                </a:stretch>
              </a:blipFill>
            </p:spPr>
            <p:txBody>
              <a:bodyPr/>
              <a:lstStyle/>
              <a:p>
                <a:r>
                  <a:rPr lang="en-US">
                    <a:noFill/>
                  </a:rPr>
                  <a:t> </a:t>
                </a:r>
              </a:p>
            </p:txBody>
          </p:sp>
        </mc:Fallback>
      </mc:AlternateContent>
      <p:sp>
        <p:nvSpPr>
          <p:cNvPr id="31" name="Google Shape;209;p28">
            <a:extLst>
              <a:ext uri="{FF2B5EF4-FFF2-40B4-BE49-F238E27FC236}">
                <a16:creationId xmlns:a16="http://schemas.microsoft.com/office/drawing/2014/main" id="{FAC998B3-513D-D302-8D73-605267DC0D82}"/>
              </a:ext>
            </a:extLst>
          </p:cNvPr>
          <p:cNvSpPr txBox="1">
            <a:spLocks/>
          </p:cNvSpPr>
          <p:nvPr/>
        </p:nvSpPr>
        <p:spPr>
          <a:xfrm>
            <a:off x="270639" y="2141134"/>
            <a:ext cx="1393149" cy="44731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buFont typeface="Wingdings" pitchFamily="2" charset="2"/>
              <a:buChar char="v"/>
            </a:pPr>
            <a:r>
              <a:rPr lang="en-US" sz="1400" dirty="0">
                <a:solidFill>
                  <a:schemeClr val="tx1"/>
                </a:solidFill>
              </a:rPr>
              <a:t>Payoffs:</a:t>
            </a:r>
          </a:p>
        </p:txBody>
      </p:sp>
      <mc:AlternateContent xmlns:mc="http://schemas.openxmlformats.org/markup-compatibility/2006">
        <mc:Choice xmlns:a14="http://schemas.microsoft.com/office/drawing/2010/main" Requires="a14">
          <p:sp>
            <p:nvSpPr>
              <p:cNvPr id="32" name="Google Shape;209;p28">
                <a:extLst>
                  <a:ext uri="{FF2B5EF4-FFF2-40B4-BE49-F238E27FC236}">
                    <a16:creationId xmlns:a16="http://schemas.microsoft.com/office/drawing/2014/main" id="{DD9B3DCC-A54F-47F4-FBD0-886FCD9F48BB}"/>
                  </a:ext>
                </a:extLst>
              </p:cNvPr>
              <p:cNvSpPr txBox="1">
                <a:spLocks/>
              </p:cNvSpPr>
              <p:nvPr/>
            </p:nvSpPr>
            <p:spPr>
              <a:xfrm>
                <a:off x="380903" y="2874506"/>
                <a:ext cx="6244542" cy="44731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buFont typeface="Wingdings" pitchFamily="2" charset="2"/>
                  <a:buChar char="v"/>
                </a:pPr>
                <a:r>
                  <a:rPr lang="en-US" sz="1400" dirty="0">
                    <a:solidFill>
                      <a:schemeClr val="tx1"/>
                    </a:solidFill>
                  </a:rPr>
                  <a:t>Find strategies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𝑝</m:t>
                        </m:r>
                      </m:e>
                      <m:sub>
                        <m:r>
                          <a:rPr lang="en-US" sz="1400" i="1">
                            <a:solidFill>
                              <a:schemeClr val="tx1"/>
                            </a:solidFill>
                            <a:latin typeface="Cambria Math" panose="02040503050406030204" pitchFamily="18" charset="0"/>
                          </a:rPr>
                          <m:t>𝑖</m:t>
                        </m:r>
                      </m:sub>
                    </m:sSub>
                  </m:oMath>
                </a14:m>
                <a:r>
                  <a:rPr lang="en-US" sz="1400" dirty="0">
                    <a:solidFill>
                      <a:schemeClr val="tx1"/>
                    </a:solidFill>
                  </a:rPr>
                  <a:t> and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𝑞</m:t>
                        </m:r>
                      </m:e>
                      <m:sub>
                        <m:r>
                          <a:rPr lang="en-US" sz="1400" i="1">
                            <a:solidFill>
                              <a:schemeClr val="tx1"/>
                            </a:solidFill>
                            <a:latin typeface="Cambria Math" panose="02040503050406030204" pitchFamily="18" charset="0"/>
                          </a:rPr>
                          <m:t>𝑖</m:t>
                        </m:r>
                      </m:sub>
                    </m:sSub>
                  </m:oMath>
                </a14:m>
                <a:r>
                  <a:rPr lang="en-US" sz="1400" dirty="0">
                    <a:solidFill>
                      <a:schemeClr val="tx1"/>
                    </a:solidFill>
                  </a:rPr>
                  <a:t> that maximize the total payoff:</a:t>
                </a:r>
              </a:p>
            </p:txBody>
          </p:sp>
        </mc:Choice>
        <mc:Fallback>
          <p:sp>
            <p:nvSpPr>
              <p:cNvPr id="32" name="Google Shape;209;p28">
                <a:extLst>
                  <a:ext uri="{FF2B5EF4-FFF2-40B4-BE49-F238E27FC236}">
                    <a16:creationId xmlns:a16="http://schemas.microsoft.com/office/drawing/2014/main" id="{DD9B3DCC-A54F-47F4-FBD0-886FCD9F48BB}"/>
                  </a:ext>
                </a:extLst>
              </p:cNvPr>
              <p:cNvSpPr txBox="1">
                <a:spLocks noRot="1" noChangeAspect="1" noMove="1" noResize="1" noEditPoints="1" noAdjustHandles="1" noChangeArrowheads="1" noChangeShapeType="1" noTextEdit="1"/>
              </p:cNvSpPr>
              <p:nvPr/>
            </p:nvSpPr>
            <p:spPr>
              <a:xfrm>
                <a:off x="380903" y="2874506"/>
                <a:ext cx="6244542" cy="447317"/>
              </a:xfrm>
              <a:prstGeom prst="rect">
                <a:avLst/>
              </a:prstGeom>
              <a:blipFill>
                <a:blip r:embed="rId10"/>
                <a:stretch>
                  <a:fillRect l="-60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2203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8" grpId="0" animBg="1"/>
      <p:bldP spid="21" grpId="0"/>
      <p:bldP spid="30" grpId="0" build="p"/>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387900" y="458025"/>
            <a:ext cx="8648924" cy="686100"/>
          </a:xfrm>
          <a:prstGeom prst="rect">
            <a:avLst/>
          </a:prstGeom>
        </p:spPr>
        <p:txBody>
          <a:bodyPr spcFirstLastPara="1" wrap="square" lIns="91425" tIns="91425" rIns="91425" bIns="91425" anchor="b" anchorCtr="0">
            <a:noAutofit/>
          </a:bodyPr>
          <a:lstStyle/>
          <a:p>
            <a:pPr lvl="0"/>
            <a:r>
              <a:rPr lang="en" sz="2700" dirty="0"/>
              <a:t>Formatting NE for Quantum Annealer: Constraints</a:t>
            </a:r>
            <a:endParaRPr sz="2700" dirty="0"/>
          </a:p>
        </p:txBody>
      </p:sp>
      <p:pic>
        <p:nvPicPr>
          <p:cNvPr id="130" name="Google Shape;130;p20"/>
          <p:cNvPicPr preferRelativeResize="0"/>
          <p:nvPr/>
        </p:nvPicPr>
        <p:blipFill rotWithShape="1">
          <a:blip r:embed="rId3">
            <a:alphaModFix/>
          </a:blip>
          <a:srcRect r="-28518" b="-28518"/>
          <a:stretch/>
        </p:blipFill>
        <p:spPr>
          <a:xfrm>
            <a:off x="7313475" y="80625"/>
            <a:ext cx="1723349" cy="377400"/>
          </a:xfrm>
          <a:prstGeom prst="rect">
            <a:avLst/>
          </a:prstGeom>
          <a:noFill/>
          <a:ln>
            <a:noFill/>
          </a:ln>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E0C812A-162B-B37B-E71C-656AA42C54F3}"/>
                  </a:ext>
                </a:extLst>
              </p:cNvPr>
              <p:cNvSpPr txBox="1"/>
              <p:nvPr/>
            </p:nvSpPr>
            <p:spPr>
              <a:xfrm>
                <a:off x="2093201" y="2209479"/>
                <a:ext cx="1309957" cy="694101"/>
              </a:xfrm>
              <a:prstGeom prst="rect">
                <a:avLst/>
              </a:prstGeom>
              <a:noFill/>
              <a:ln>
                <a:solidFill>
                  <a:srgbClr val="FFC00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en-US" sz="160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𝑖</m:t>
                          </m:r>
                        </m:sub>
                        <m:sup/>
                        <m:e>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𝑝</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=1</m:t>
                          </m:r>
                        </m:e>
                      </m:nary>
                    </m:oMath>
                  </m:oMathPara>
                </a14:m>
                <a:endParaRPr lang="en-US" sz="1600" dirty="0">
                  <a:solidFill>
                    <a:schemeClr val="tx1"/>
                  </a:solidFill>
                </a:endParaRPr>
              </a:p>
            </p:txBody>
          </p:sp>
        </mc:Choice>
        <mc:Fallback>
          <p:sp>
            <p:nvSpPr>
              <p:cNvPr id="12" name="TextBox 11">
                <a:extLst>
                  <a:ext uri="{FF2B5EF4-FFF2-40B4-BE49-F238E27FC236}">
                    <a16:creationId xmlns:a16="http://schemas.microsoft.com/office/drawing/2014/main" id="{CE0C812A-162B-B37B-E71C-656AA42C54F3}"/>
                  </a:ext>
                </a:extLst>
              </p:cNvPr>
              <p:cNvSpPr txBox="1">
                <a:spLocks noRot="1" noChangeAspect="1" noMove="1" noResize="1" noEditPoints="1" noAdjustHandles="1" noChangeArrowheads="1" noChangeShapeType="1" noTextEdit="1"/>
              </p:cNvSpPr>
              <p:nvPr/>
            </p:nvSpPr>
            <p:spPr>
              <a:xfrm>
                <a:off x="2093201" y="2209479"/>
                <a:ext cx="1309957" cy="694101"/>
              </a:xfrm>
              <a:prstGeom prst="rect">
                <a:avLst/>
              </a:prstGeom>
              <a:blipFill>
                <a:blip r:embed="rId4"/>
                <a:stretch>
                  <a:fillRect l="-43810" t="-119643" b="-169643"/>
                </a:stretch>
              </a:blipFill>
              <a:ln>
                <a:solidFill>
                  <a:srgbClr val="FFC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E5FA37A-BD71-BE87-F521-EF43DC64F2D8}"/>
                  </a:ext>
                </a:extLst>
              </p:cNvPr>
              <p:cNvSpPr/>
              <p:nvPr/>
            </p:nvSpPr>
            <p:spPr>
              <a:xfrm>
                <a:off x="4310342" y="2185883"/>
                <a:ext cx="1121076" cy="717697"/>
              </a:xfrm>
              <a:prstGeom prst="rect">
                <a:avLst/>
              </a:prstGeom>
              <a:ln>
                <a:solidFill>
                  <a:srgbClr val="FFC000"/>
                </a:solidFill>
              </a:ln>
            </p:spPr>
            <p:txBody>
              <a:bodyPr wrap="none">
                <a:spAutoFit/>
              </a:bodyPr>
              <a:lstStyle/>
              <a:p>
                <a14:m>
                  <m:oMathPara xmlns:m="http://schemas.openxmlformats.org/officeDocument/2006/math">
                    <m:oMathParaPr>
                      <m:jc m:val="centerGroup"/>
                    </m:oMathParaPr>
                    <m:oMath xmlns:m="http://schemas.openxmlformats.org/officeDocument/2006/math">
                      <m:nary>
                        <m:naryPr>
                          <m:chr m:val="∑"/>
                          <m:supHide m:val="on"/>
                          <m:ctrlPr>
                            <a:rPr lang="en-US" sz="1600" i="1" smtClean="0">
                              <a:solidFill>
                                <a:schemeClr val="tx1"/>
                              </a:solidFill>
                              <a:latin typeface="Cambria Math" panose="02040503050406030204" pitchFamily="18" charset="0"/>
                            </a:rPr>
                          </m:ctrlPr>
                        </m:naryPr>
                        <m:sub>
                          <m:r>
                            <a:rPr lang="en-US" sz="1600" b="0" i="1" smtClean="0">
                              <a:solidFill>
                                <a:schemeClr val="tx1"/>
                              </a:solidFill>
                              <a:latin typeface="Cambria Math" panose="02040503050406030204" pitchFamily="18" charset="0"/>
                            </a:rPr>
                            <m:t>𝑗</m:t>
                          </m:r>
                        </m:sub>
                        <m:sup/>
                        <m:e>
                          <m:sSub>
                            <m:sSubPr>
                              <m:ctrlPr>
                                <a:rPr lang="en-US" sz="1600" i="1">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=1</m:t>
                          </m:r>
                        </m:e>
                      </m:nary>
                    </m:oMath>
                  </m:oMathPara>
                </a14:m>
                <a:endParaRPr lang="en-US" sz="1600" dirty="0">
                  <a:solidFill>
                    <a:schemeClr val="tx1"/>
                  </a:solidFill>
                </a:endParaRPr>
              </a:p>
            </p:txBody>
          </p:sp>
        </mc:Choice>
        <mc:Fallback>
          <p:sp>
            <p:nvSpPr>
              <p:cNvPr id="4" name="Rectangle 3">
                <a:extLst>
                  <a:ext uri="{FF2B5EF4-FFF2-40B4-BE49-F238E27FC236}">
                    <a16:creationId xmlns:a16="http://schemas.microsoft.com/office/drawing/2014/main" id="{6E5FA37A-BD71-BE87-F521-EF43DC64F2D8}"/>
                  </a:ext>
                </a:extLst>
              </p:cNvPr>
              <p:cNvSpPr>
                <a:spLocks noRot="1" noChangeAspect="1" noMove="1" noResize="1" noEditPoints="1" noAdjustHandles="1" noChangeArrowheads="1" noChangeShapeType="1" noTextEdit="1"/>
              </p:cNvSpPr>
              <p:nvPr/>
            </p:nvSpPr>
            <p:spPr>
              <a:xfrm>
                <a:off x="4310342" y="2185883"/>
                <a:ext cx="1121076" cy="717697"/>
              </a:xfrm>
              <a:prstGeom prst="rect">
                <a:avLst/>
              </a:prstGeom>
              <a:blipFill>
                <a:blip r:embed="rId5"/>
                <a:stretch>
                  <a:fillRect l="-56044" t="-115517" b="-162069"/>
                </a:stretch>
              </a:blipFill>
              <a:ln>
                <a:solidFill>
                  <a:srgbClr val="FFC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F4D9DC5-AD09-046A-4E38-C1BA459A49AB}"/>
                  </a:ext>
                </a:extLst>
              </p:cNvPr>
              <p:cNvSpPr txBox="1"/>
              <p:nvPr/>
            </p:nvSpPr>
            <p:spPr>
              <a:xfrm>
                <a:off x="4920257" y="3697652"/>
                <a:ext cx="1972887" cy="717697"/>
              </a:xfrm>
              <a:prstGeom prst="rect">
                <a:avLst/>
              </a:prstGeom>
              <a:noFill/>
              <a:ln>
                <a:solidFill>
                  <a:srgbClr val="FFC00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en-US" sz="160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up/>
                        <m:e>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𝑚</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sSub>
                            <m:sSubPr>
                              <m:ctrlPr>
                                <a:rPr lang="en-US" sz="1600" i="1">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i="1">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e>
                      </m:nary>
                      <m:r>
                        <a:rPr lang="en-US" sz="1600" i="1" smtClean="0">
                          <a:solidFill>
                            <a:schemeClr val="tx1"/>
                          </a:solidFill>
                          <a:latin typeface="Cambria Math" panose="02040503050406030204" pitchFamily="18" charset="0"/>
                          <a:ea typeface="Cambria Math" panose="02040503050406030204" pitchFamily="18" charset="0"/>
                        </a:rPr>
                        <m:t>𝛼</m:t>
                      </m:r>
                      <m:r>
                        <a:rPr lang="en-US" sz="1600" b="0" i="1" smtClean="0">
                          <a:solidFill>
                            <a:schemeClr val="tx1"/>
                          </a:solidFill>
                          <a:latin typeface="Cambria Math" panose="02040503050406030204" pitchFamily="18" charset="0"/>
                          <a:ea typeface="Cambria Math" panose="02040503050406030204" pitchFamily="18" charset="0"/>
                        </a:rPr>
                        <m:t>≤0</m:t>
                      </m:r>
                    </m:oMath>
                  </m:oMathPara>
                </a14:m>
                <a:endParaRPr lang="en-US" sz="1600" dirty="0">
                  <a:solidFill>
                    <a:schemeClr val="tx1"/>
                  </a:solidFill>
                </a:endParaRPr>
              </a:p>
            </p:txBody>
          </p:sp>
        </mc:Choice>
        <mc:Fallback>
          <p:sp>
            <p:nvSpPr>
              <p:cNvPr id="15" name="TextBox 14">
                <a:extLst>
                  <a:ext uri="{FF2B5EF4-FFF2-40B4-BE49-F238E27FC236}">
                    <a16:creationId xmlns:a16="http://schemas.microsoft.com/office/drawing/2014/main" id="{BF4D9DC5-AD09-046A-4E38-C1BA459A49AB}"/>
                  </a:ext>
                </a:extLst>
              </p:cNvPr>
              <p:cNvSpPr txBox="1">
                <a:spLocks noRot="1" noChangeAspect="1" noMove="1" noResize="1" noEditPoints="1" noAdjustHandles="1" noChangeArrowheads="1" noChangeShapeType="1" noTextEdit="1"/>
              </p:cNvSpPr>
              <p:nvPr/>
            </p:nvSpPr>
            <p:spPr>
              <a:xfrm>
                <a:off x="4920257" y="3697652"/>
                <a:ext cx="1972887" cy="717697"/>
              </a:xfrm>
              <a:prstGeom prst="rect">
                <a:avLst/>
              </a:prstGeom>
              <a:blipFill>
                <a:blip r:embed="rId6"/>
                <a:stretch>
                  <a:fillRect l="-30380" t="-115517" b="-162069"/>
                </a:stretch>
              </a:blipFill>
              <a:ln>
                <a:solidFill>
                  <a:srgbClr val="FFC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730DEF3-2B45-F6EB-F7DA-ED3B5C7D0669}"/>
                  </a:ext>
                </a:extLst>
              </p:cNvPr>
              <p:cNvSpPr txBox="1"/>
              <p:nvPr/>
            </p:nvSpPr>
            <p:spPr>
              <a:xfrm>
                <a:off x="2093201" y="3697652"/>
                <a:ext cx="1828800" cy="717697"/>
              </a:xfrm>
              <a:prstGeom prst="rect">
                <a:avLst/>
              </a:prstGeom>
              <a:noFill/>
              <a:ln>
                <a:solidFill>
                  <a:srgbClr val="FFC00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en-US" sz="160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up/>
                        <m:e>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𝑛</m:t>
                              </m:r>
                            </m:e>
                            <m:sub>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sub>
                          </m:sSub>
                          <m:sSub>
                            <m:sSubPr>
                              <m:ctrlPr>
                                <a:rPr lang="en-US" sz="1600" i="1">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𝑝</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e>
                      </m:nary>
                      <m:r>
                        <a:rPr lang="en-US" sz="1600" i="1" smtClean="0">
                          <a:solidFill>
                            <a:schemeClr val="tx1"/>
                          </a:solidFill>
                          <a:latin typeface="Cambria Math" panose="02040503050406030204" pitchFamily="18" charset="0"/>
                          <a:ea typeface="Cambria Math" panose="02040503050406030204" pitchFamily="18" charset="0"/>
                        </a:rPr>
                        <m:t>𝛽</m:t>
                      </m:r>
                      <m:r>
                        <a:rPr lang="en-US" sz="1600" b="0" i="1" smtClean="0">
                          <a:solidFill>
                            <a:schemeClr val="tx1"/>
                          </a:solidFill>
                          <a:latin typeface="Cambria Math" panose="02040503050406030204" pitchFamily="18" charset="0"/>
                          <a:ea typeface="Cambria Math" panose="02040503050406030204" pitchFamily="18" charset="0"/>
                        </a:rPr>
                        <m:t>≤0</m:t>
                      </m:r>
                    </m:oMath>
                  </m:oMathPara>
                </a14:m>
                <a:endParaRPr lang="en-US" sz="1600" dirty="0">
                  <a:solidFill>
                    <a:schemeClr val="tx1"/>
                  </a:solidFill>
                </a:endParaRPr>
              </a:p>
            </p:txBody>
          </p:sp>
        </mc:Choice>
        <mc:Fallback>
          <p:sp>
            <p:nvSpPr>
              <p:cNvPr id="16" name="TextBox 15">
                <a:extLst>
                  <a:ext uri="{FF2B5EF4-FFF2-40B4-BE49-F238E27FC236}">
                    <a16:creationId xmlns:a16="http://schemas.microsoft.com/office/drawing/2014/main" id="{7730DEF3-2B45-F6EB-F7DA-ED3B5C7D0669}"/>
                  </a:ext>
                </a:extLst>
              </p:cNvPr>
              <p:cNvSpPr txBox="1">
                <a:spLocks noRot="1" noChangeAspect="1" noMove="1" noResize="1" noEditPoints="1" noAdjustHandles="1" noChangeArrowheads="1" noChangeShapeType="1" noTextEdit="1"/>
              </p:cNvSpPr>
              <p:nvPr/>
            </p:nvSpPr>
            <p:spPr>
              <a:xfrm>
                <a:off x="2093201" y="3697652"/>
                <a:ext cx="1828800" cy="717697"/>
              </a:xfrm>
              <a:prstGeom prst="rect">
                <a:avLst/>
              </a:prstGeom>
              <a:blipFill>
                <a:blip r:embed="rId7"/>
                <a:stretch>
                  <a:fillRect l="-34932" t="-115517" b="-162069"/>
                </a:stretch>
              </a:blipFill>
              <a:ln>
                <a:solidFill>
                  <a:srgbClr val="FFC000"/>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D03BAD02-CADC-86B2-504F-54FA72332F10}"/>
              </a:ext>
            </a:extLst>
          </p:cNvPr>
          <p:cNvSpPr txBox="1"/>
          <p:nvPr/>
        </p:nvSpPr>
        <p:spPr>
          <a:xfrm>
            <a:off x="3546282" y="2401294"/>
            <a:ext cx="596348" cy="307777"/>
          </a:xfrm>
          <a:prstGeom prst="rect">
            <a:avLst/>
          </a:prstGeom>
          <a:noFill/>
        </p:spPr>
        <p:txBody>
          <a:bodyPr wrap="square" rtlCol="0">
            <a:spAutoFit/>
          </a:bodyPr>
          <a:lstStyle/>
          <a:p>
            <a:r>
              <a:rPr lang="en-US" dirty="0">
                <a:solidFill>
                  <a:schemeClr val="tx1"/>
                </a:solidFill>
              </a:rPr>
              <a:t>and</a:t>
            </a:r>
          </a:p>
        </p:txBody>
      </p:sp>
      <p:sp>
        <p:nvSpPr>
          <p:cNvPr id="18" name="TextBox 17">
            <a:extLst>
              <a:ext uri="{FF2B5EF4-FFF2-40B4-BE49-F238E27FC236}">
                <a16:creationId xmlns:a16="http://schemas.microsoft.com/office/drawing/2014/main" id="{F511BF58-7386-B64D-7ABA-4838986DB4DF}"/>
              </a:ext>
            </a:extLst>
          </p:cNvPr>
          <p:cNvSpPr txBox="1"/>
          <p:nvPr/>
        </p:nvSpPr>
        <p:spPr>
          <a:xfrm>
            <a:off x="4156197" y="3884385"/>
            <a:ext cx="596348" cy="307777"/>
          </a:xfrm>
          <a:prstGeom prst="rect">
            <a:avLst/>
          </a:prstGeom>
          <a:noFill/>
        </p:spPr>
        <p:txBody>
          <a:bodyPr wrap="square" rtlCol="0">
            <a:spAutoFit/>
          </a:bodyPr>
          <a:lstStyle/>
          <a:p>
            <a:r>
              <a:rPr lang="en-US" dirty="0">
                <a:solidFill>
                  <a:schemeClr val="tx1"/>
                </a:solidFill>
              </a:rPr>
              <a:t>and</a:t>
            </a:r>
          </a:p>
        </p:txBody>
      </p:sp>
      <p:sp>
        <p:nvSpPr>
          <p:cNvPr id="19" name="Google Shape;209;p28">
            <a:extLst>
              <a:ext uri="{FF2B5EF4-FFF2-40B4-BE49-F238E27FC236}">
                <a16:creationId xmlns:a16="http://schemas.microsoft.com/office/drawing/2014/main" id="{E847B303-F181-EE51-5C27-42A680CC16DE}"/>
              </a:ext>
            </a:extLst>
          </p:cNvPr>
          <p:cNvSpPr txBox="1">
            <a:spLocks/>
          </p:cNvSpPr>
          <p:nvPr/>
        </p:nvSpPr>
        <p:spPr>
          <a:xfrm>
            <a:off x="265064" y="1425384"/>
            <a:ext cx="3656273" cy="44731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buFont typeface="Wingdings" pitchFamily="2" charset="2"/>
              <a:buChar char="v"/>
            </a:pPr>
            <a:r>
              <a:rPr lang="en-US" sz="1400" dirty="0">
                <a:solidFill>
                  <a:schemeClr val="tx1"/>
                </a:solidFill>
              </a:rPr>
              <a:t>Adding </a:t>
            </a:r>
            <a:r>
              <a:rPr lang="en-US" sz="1400" b="1" i="1" dirty="0">
                <a:solidFill>
                  <a:schemeClr val="tx1"/>
                </a:solidFill>
              </a:rPr>
              <a:t>constraints</a:t>
            </a:r>
            <a:r>
              <a:rPr lang="en-US" sz="1400" dirty="0">
                <a:solidFill>
                  <a:schemeClr val="tx1"/>
                </a:solidFill>
              </a:rPr>
              <a:t> as penalty terms.</a:t>
            </a:r>
          </a:p>
        </p:txBody>
      </p:sp>
      <p:sp>
        <p:nvSpPr>
          <p:cNvPr id="20" name="Google Shape;209;p28">
            <a:extLst>
              <a:ext uri="{FF2B5EF4-FFF2-40B4-BE49-F238E27FC236}">
                <a16:creationId xmlns:a16="http://schemas.microsoft.com/office/drawing/2014/main" id="{1DB59DD1-30BA-D863-2C69-3EC9BFE9CBDC}"/>
              </a:ext>
            </a:extLst>
          </p:cNvPr>
          <p:cNvSpPr txBox="1">
            <a:spLocks/>
          </p:cNvSpPr>
          <p:nvPr/>
        </p:nvSpPr>
        <p:spPr>
          <a:xfrm>
            <a:off x="265064" y="1867227"/>
            <a:ext cx="3656273" cy="447317"/>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buFont typeface="Wingdings" pitchFamily="2" charset="2"/>
              <a:buChar char="v"/>
            </a:pPr>
            <a:r>
              <a:rPr lang="en-US" sz="1400" dirty="0">
                <a:solidFill>
                  <a:schemeClr val="tx1"/>
                </a:solidFill>
              </a:rPr>
              <a:t>Enforce that all players play </a:t>
            </a:r>
            <a:r>
              <a:rPr lang="en-US" sz="1400" i="1" dirty="0">
                <a:solidFill>
                  <a:schemeClr val="tx1"/>
                </a:solidFill>
              </a:rPr>
              <a:t>one </a:t>
            </a:r>
            <a:r>
              <a:rPr lang="en-US" sz="1400" dirty="0">
                <a:solidFill>
                  <a:schemeClr val="tx1"/>
                </a:solidFill>
              </a:rPr>
              <a:t>strategy :</a:t>
            </a:r>
          </a:p>
        </p:txBody>
      </p:sp>
      <p:sp>
        <p:nvSpPr>
          <p:cNvPr id="21" name="Google Shape;209;p28">
            <a:extLst>
              <a:ext uri="{FF2B5EF4-FFF2-40B4-BE49-F238E27FC236}">
                <a16:creationId xmlns:a16="http://schemas.microsoft.com/office/drawing/2014/main" id="{950B7AE8-3561-F46F-9495-4FE08CEE0220}"/>
              </a:ext>
            </a:extLst>
          </p:cNvPr>
          <p:cNvSpPr txBox="1">
            <a:spLocks/>
          </p:cNvSpPr>
          <p:nvPr/>
        </p:nvSpPr>
        <p:spPr>
          <a:xfrm>
            <a:off x="387900" y="3014005"/>
            <a:ext cx="8290673" cy="447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buFont typeface="Wingdings" pitchFamily="2" charset="2"/>
              <a:buChar char="v"/>
            </a:pPr>
            <a:r>
              <a:rPr lang="en-US" sz="1200" dirty="0">
                <a:solidFill>
                  <a:schemeClr val="tx1"/>
                </a:solidFill>
              </a:rPr>
              <a:t>A necessary and sufficient condition for NE point(s) to exist according to Kuhn-Tucker constrained optimization theorem [O.L. </a:t>
            </a:r>
            <a:r>
              <a:rPr lang="en-US" sz="1200" dirty="0" err="1">
                <a:solidFill>
                  <a:schemeClr val="tx1"/>
                </a:solidFill>
              </a:rPr>
              <a:t>Mangasarian</a:t>
            </a:r>
            <a:r>
              <a:rPr lang="en-US" sz="1200" dirty="0">
                <a:solidFill>
                  <a:schemeClr val="tx1"/>
                </a:solidFill>
              </a:rPr>
              <a:t> et al., 1964.].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15" grpId="0" animBg="1"/>
      <p:bldP spid="16" grpId="0" animBg="1"/>
      <p:bldP spid="6" grpId="0"/>
      <p:bldP spid="18" grpId="0"/>
      <p:bldP spid="19" grpId="0"/>
      <p:bldP spid="20" grpId="0"/>
      <p:bldP spid="21" grpId="0"/>
    </p:bldLst>
  </p:timing>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08593"/>
      </a:accent1>
      <a:accent2>
        <a:srgbClr val="008593"/>
      </a:accent2>
      <a:accent3>
        <a:srgbClr val="009688"/>
      </a:accent3>
      <a:accent4>
        <a:srgbClr val="039BE5"/>
      </a:accent4>
      <a:accent5>
        <a:srgbClr val="008593"/>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8127</TotalTime>
  <Words>4185</Words>
  <Application>Microsoft Macintosh PowerPoint</Application>
  <PresentationFormat>On-screen Show (16:9)</PresentationFormat>
  <Paragraphs>202</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Roboto Slab</vt:lpstr>
      <vt:lpstr>Roboto</vt:lpstr>
      <vt:lpstr>Cambria Math</vt:lpstr>
      <vt:lpstr>Arial</vt:lpstr>
      <vt:lpstr>Wingdings</vt:lpstr>
      <vt:lpstr>Marina</vt:lpstr>
      <vt:lpstr>Calculating Nash Equilibrium on Quantum Annealers</vt:lpstr>
      <vt:lpstr>PowerPoint Presentation</vt:lpstr>
      <vt:lpstr>John Forbes Nash (June 13, 1928 - May 23, 2015)</vt:lpstr>
      <vt:lpstr>Nash Equilibrium: Definition</vt:lpstr>
      <vt:lpstr>Nash Equilibrium: Examples</vt:lpstr>
      <vt:lpstr>Nash Equilibrium: Motivation</vt:lpstr>
      <vt:lpstr>Formatting NE for Quantum Annealer: Ising and QUBO  </vt:lpstr>
      <vt:lpstr>Formatting NE for Quantum Annealer: Payoff Matrices</vt:lpstr>
      <vt:lpstr>Formatting NE for Quantum Annealer: Constraints</vt:lpstr>
      <vt:lpstr>Formatting NE for Quantum Annealer: QUBO</vt:lpstr>
      <vt:lpstr>Simulated Annealing. Quantum Processing Unit (QPU) </vt:lpstr>
      <vt:lpstr>Simulated Annealing. Quantum Processing Unit (QPU) </vt:lpstr>
      <vt:lpstr>NE Example: The Battle of the Sexes </vt:lpstr>
      <vt:lpstr>NE Example: The Battle of the Sexes </vt:lpstr>
      <vt:lpstr>The Battle of the Sexes: Results </vt:lpstr>
      <vt:lpstr>Nash Equilibrium: Quantum Advantage</vt:lpstr>
      <vt:lpstr>Nash Equilibrium: Conclusions</vt:lpstr>
      <vt:lpstr>NE: Further Research</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Nash Equilibrium on Quantum Annealers</dc:title>
  <cp:lastModifiedBy>Volha Okrut</cp:lastModifiedBy>
  <cp:revision>61</cp:revision>
  <dcterms:modified xsi:type="dcterms:W3CDTF">2022-06-01T18:06:54Z</dcterms:modified>
</cp:coreProperties>
</file>